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2" r:id="rId5"/>
  </p:sldMasterIdLst>
  <p:notesMasterIdLst>
    <p:notesMasterId r:id="rId40"/>
  </p:notesMasterIdLst>
  <p:handoutMasterIdLst>
    <p:handoutMasterId r:id="rId41"/>
  </p:handoutMasterIdLst>
  <p:sldIdLst>
    <p:sldId id="256" r:id="rId6"/>
    <p:sldId id="265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302" r:id="rId22"/>
    <p:sldId id="303" r:id="rId23"/>
    <p:sldId id="304" r:id="rId24"/>
    <p:sldId id="305" r:id="rId25"/>
    <p:sldId id="295" r:id="rId26"/>
    <p:sldId id="306" r:id="rId27"/>
    <p:sldId id="307" r:id="rId28"/>
    <p:sldId id="308" r:id="rId29"/>
    <p:sldId id="309" r:id="rId30"/>
    <p:sldId id="310" r:id="rId31"/>
    <p:sldId id="311" r:id="rId32"/>
    <p:sldId id="296" r:id="rId33"/>
    <p:sldId id="297" r:id="rId34"/>
    <p:sldId id="298" r:id="rId35"/>
    <p:sldId id="299" r:id="rId36"/>
    <p:sldId id="300" r:id="rId37"/>
    <p:sldId id="301" r:id="rId38"/>
    <p:sldId id="312" r:id="rId39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 autoAdjust="0"/>
    <p:restoredTop sz="94660"/>
  </p:normalViewPr>
  <p:slideViewPr>
    <p:cSldViewPr>
      <p:cViewPr varScale="1">
        <p:scale>
          <a:sx n="65" d="100"/>
          <a:sy n="65" d="100"/>
        </p:scale>
        <p:origin x="4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6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648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8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4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82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8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9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0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4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6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luid-met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Metal Theory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F16B3D-7295-4AC3-A511-FF82FD894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030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elasticity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ability to return to shape after deformation. </a:t>
            </a:r>
          </a:p>
        </p:txBody>
      </p:sp>
    </p:spTree>
    <p:extLst>
      <p:ext uri="{BB962C8B-B14F-4D97-AF65-F5344CB8AC3E}">
        <p14:creationId xmlns:p14="http://schemas.microsoft.com/office/powerpoint/2010/main" val="145036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4B1323-F7BB-4E23-8B0B-66EB32474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r="27272" b="450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toughness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ability to withstand sudden loading (from impact resistance).</a:t>
            </a:r>
          </a:p>
        </p:txBody>
      </p:sp>
    </p:spTree>
    <p:extLst>
      <p:ext uri="{BB962C8B-B14F-4D97-AF65-F5344CB8AC3E}">
        <p14:creationId xmlns:p14="http://schemas.microsoft.com/office/powerpoint/2010/main" val="59403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356B9-9E16-4B68-BCA4-4C401E782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6" b="909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hardness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Resistance to wear or indentation.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If two metals are rubbed together, the harder metal with scratch the softer one. </a:t>
            </a:r>
          </a:p>
        </p:txBody>
      </p:sp>
    </p:spTree>
    <p:extLst>
      <p:ext uri="{BB962C8B-B14F-4D97-AF65-F5344CB8AC3E}">
        <p14:creationId xmlns:p14="http://schemas.microsoft.com/office/powerpoint/2010/main" val="42533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brittleness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ability to be snapped easily. </a:t>
            </a:r>
          </a:p>
        </p:txBody>
      </p:sp>
      <p:pic>
        <p:nvPicPr>
          <p:cNvPr id="13314" name="Picture 2" descr="Tips on removing a key that has snapped in your lock - Positive ...">
            <a:extLst>
              <a:ext uri="{FF2B5EF4-FFF2-40B4-BE49-F238E27FC236}">
                <a16:creationId xmlns:a16="http://schemas.microsoft.com/office/drawing/2014/main" id="{E40CF383-DCA3-4544-AB70-A36D9053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85543"/>
            <a:ext cx="6374482" cy="31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9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/>
              <a:t>Malleability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/>
              <a:t>The ability to be hammered into shape without fracturing.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87176-EB7F-4CF0-BACC-6268B6F28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6" r="35039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6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9FAE5-57B3-4574-BE45-CC3956DD0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ductility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ability to be stretched (drawn) and to a reduced cross-section (thinner).</a:t>
            </a:r>
          </a:p>
        </p:txBody>
      </p:sp>
    </p:spTree>
    <p:extLst>
      <p:ext uri="{BB962C8B-B14F-4D97-AF65-F5344CB8AC3E}">
        <p14:creationId xmlns:p14="http://schemas.microsoft.com/office/powerpoint/2010/main" val="202452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603" y="640080"/>
            <a:ext cx="2533575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Ferrous metal properties</a:t>
            </a:r>
          </a:p>
        </p:txBody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523" y="3765314"/>
            <a:ext cx="24003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773D75-225E-4055-9AD2-2713E9F316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91238" y="476672"/>
          <a:ext cx="5172704" cy="615149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1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Name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Composition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Properties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Uses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6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Cast Iron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+ 3.5% Carbon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Smooth, soft core, strong when compressed, cant be bent or forged.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Vices, lathe beds, garden bench ends and car brake drums.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0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Mild Steel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+ 0.15 - 0.35% Carbon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Ductile, malleable, tough, high tensile strength, corrodes easily.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Easily welded.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Car bodies, machine bodies, nuts and bolts, screws, nails and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girders.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6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High Carbon Steel (tool steel).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+ 0.8 - 1.5% Carbon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Very hard, rather brittle, difficult to cut, poor resistance to corrosion.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Tool blades e.g. Saws, chisels, screwdrivers, centre punches and so on.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6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High Speed Steel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Tungsten, chromium vanadium.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Very hard, heat resistant, remains hard when red.</a:t>
                      </a:r>
                      <a:endParaRPr lang="en-GB" sz="1300" kern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Drills, lathe cutting tools, milling cutters, power hacksaw blades and so on.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36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Stainless steel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chromium, nickel, magnesium.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Tough, hard, corrosion resistant, wears well, difficult to cut, bend and file.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Cutlery, sinks, teapots, kitchen ware, saucepans and so on.</a:t>
                      </a:r>
                      <a:endParaRPr lang="en-GB" sz="1300" kern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533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Ferrous Metals</a:t>
            </a: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160588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59238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1520" y="1484784"/>
            <a:ext cx="5904656" cy="522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300" b="1" dirty="0"/>
              <a:t>Iron</a:t>
            </a:r>
            <a:r>
              <a:rPr lang="en-US" sz="2300" dirty="0"/>
              <a:t> is the basis of all </a:t>
            </a:r>
            <a:r>
              <a:rPr lang="en-US" sz="2300" b="1" dirty="0"/>
              <a:t>ferrous alloys</a:t>
            </a:r>
            <a:r>
              <a:rPr lang="en-US" sz="2300" dirty="0"/>
              <a:t>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300" b="1" dirty="0"/>
              <a:t>Pure iron</a:t>
            </a:r>
            <a:r>
              <a:rPr lang="en-US" sz="2300" dirty="0"/>
              <a:t> is of </a:t>
            </a:r>
            <a:r>
              <a:rPr lang="en-US" sz="2300" b="1" dirty="0"/>
              <a:t>little practical</a:t>
            </a:r>
            <a:r>
              <a:rPr lang="en-US" sz="2300" dirty="0"/>
              <a:t> use as a material.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300" dirty="0"/>
              <a:t>Iron ore is first processed into </a:t>
            </a:r>
            <a:r>
              <a:rPr lang="en-US" sz="2300" b="1" dirty="0"/>
              <a:t>pig iron</a:t>
            </a:r>
            <a:r>
              <a:rPr lang="en-US" sz="2300" dirty="0"/>
              <a:t> from which a range of useful metals can be produced by </a:t>
            </a:r>
            <a:r>
              <a:rPr lang="en-US" sz="2300" b="1" dirty="0"/>
              <a:t>heating and alloying</a:t>
            </a:r>
            <a:r>
              <a:rPr lang="en-US" sz="2300" dirty="0"/>
              <a:t> processes. These include the addition and careful control of the </a:t>
            </a:r>
            <a:r>
              <a:rPr lang="en-US" sz="2300" b="1" dirty="0"/>
              <a:t>carbon content.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300" dirty="0"/>
              <a:t>Most </a:t>
            </a:r>
            <a:r>
              <a:rPr lang="en-US" sz="2300" b="1" dirty="0"/>
              <a:t>cast iron</a:t>
            </a:r>
            <a:r>
              <a:rPr lang="en-US" sz="2300" dirty="0"/>
              <a:t> is derived from </a:t>
            </a:r>
            <a:r>
              <a:rPr lang="en-US" sz="2300" b="1" dirty="0"/>
              <a:t>scrap iron</a:t>
            </a:r>
            <a:r>
              <a:rPr lang="en-US" sz="2300" dirty="0"/>
              <a:t> and </a:t>
            </a:r>
            <a:r>
              <a:rPr lang="en-US" sz="2300" b="1" dirty="0"/>
              <a:t>scrap steel</a:t>
            </a:r>
            <a:r>
              <a:rPr lang="en-US" sz="2300" dirty="0"/>
              <a:t> with only some pig iron added. Most </a:t>
            </a:r>
            <a:r>
              <a:rPr lang="en-US" sz="2300" b="1" dirty="0"/>
              <a:t>pig iron</a:t>
            </a:r>
            <a:r>
              <a:rPr lang="en-US" sz="2300" dirty="0"/>
              <a:t> undergoes a </a:t>
            </a:r>
            <a:r>
              <a:rPr lang="en-US" sz="2300" b="1" dirty="0"/>
              <a:t>further refining process</a:t>
            </a:r>
            <a:r>
              <a:rPr lang="en-US" sz="2300" dirty="0"/>
              <a:t> before being turned into </a:t>
            </a:r>
            <a:r>
              <a:rPr lang="en-US" sz="2300" b="1" i="1" dirty="0"/>
              <a:t>steel</a:t>
            </a:r>
            <a:r>
              <a:rPr lang="en-US" sz="2300" dirty="0"/>
              <a:t>, </a:t>
            </a:r>
            <a:r>
              <a:rPr lang="en-US" sz="2300" b="1" dirty="0"/>
              <a:t>steel</a:t>
            </a:r>
            <a:r>
              <a:rPr lang="en-US" sz="2300" dirty="0"/>
              <a:t> is produced by </a:t>
            </a:r>
            <a:r>
              <a:rPr lang="en-US" sz="2300" b="1" dirty="0"/>
              <a:t>reducing the carbon content.</a:t>
            </a:r>
            <a:endParaRPr lang="en-GB" sz="2300" b="1" dirty="0"/>
          </a:p>
        </p:txBody>
      </p:sp>
      <p:pic>
        <p:nvPicPr>
          <p:cNvPr id="14338" name="Picture 2" descr="Foundry Pig I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9751" y="267654"/>
            <a:ext cx="1378124" cy="1378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03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Ferrous Metals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5770984" cy="4209331"/>
          </a:xfrm>
        </p:spPr>
        <p:txBody>
          <a:bodyPr>
            <a:normAutofit/>
          </a:bodyPr>
          <a:lstStyle/>
          <a:p>
            <a:r>
              <a:rPr lang="en-GB" sz="2400" dirty="0"/>
              <a:t>Metals mixed with Iron</a:t>
            </a:r>
          </a:p>
          <a:p>
            <a:pPr lvl="1"/>
            <a:r>
              <a:rPr lang="en-GB" sz="2400" dirty="0"/>
              <a:t>Cast Iron</a:t>
            </a:r>
          </a:p>
          <a:p>
            <a:pPr lvl="2"/>
            <a:r>
              <a:rPr lang="en-GB" sz="2400" i="0" dirty="0"/>
              <a:t>Contains approximately 2-4% carbon.</a:t>
            </a:r>
          </a:p>
          <a:p>
            <a:pPr lvl="2"/>
            <a:r>
              <a:rPr lang="en-GB" sz="2400" i="0" dirty="0"/>
              <a:t>Hard, relatively brittle alloy of iron and carbon which can be readily cast in a mould</a:t>
            </a:r>
          </a:p>
          <a:p>
            <a:pPr lvl="2"/>
            <a:endParaRPr lang="en-GB" sz="2400" i="0" dirty="0"/>
          </a:p>
          <a:p>
            <a:pPr lvl="1"/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774822" cy="2774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330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Ferrous Metals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5410944" cy="4281339"/>
          </a:xfrm>
        </p:spPr>
        <p:txBody>
          <a:bodyPr>
            <a:noAutofit/>
          </a:bodyPr>
          <a:lstStyle/>
          <a:p>
            <a:r>
              <a:rPr lang="en-GB" sz="2400" dirty="0" smtClean="0"/>
              <a:t>Metals mixed with Iron</a:t>
            </a:r>
          </a:p>
          <a:p>
            <a:pPr lvl="1"/>
            <a:r>
              <a:rPr lang="en-GB" sz="2400" dirty="0" smtClean="0"/>
              <a:t>Mild Steel</a:t>
            </a:r>
          </a:p>
          <a:p>
            <a:pPr lvl="2"/>
            <a:r>
              <a:rPr lang="en-GB" sz="2400" i="0" dirty="0" smtClean="0"/>
              <a:t>Contains approximately 0.05–0.25% carbon making it malleable and ductile. </a:t>
            </a:r>
          </a:p>
          <a:p>
            <a:pPr lvl="2"/>
            <a:r>
              <a:rPr lang="en-GB" sz="2400" i="0" dirty="0" smtClean="0"/>
              <a:t>Mild steel has a relatively low tensile strength, but it is cheap and easy to form; surface hardness can be increased through carburizing.</a:t>
            </a:r>
          </a:p>
          <a:p>
            <a:pPr lvl="2"/>
            <a:r>
              <a:rPr lang="en-GB" sz="2400" i="0" dirty="0" smtClean="0"/>
              <a:t>Is typically used for building frames, cookware, machinery, pipelines, gates, fences etc. </a:t>
            </a:r>
            <a:endParaRPr lang="en-GB" sz="2400" dirty="0" smtClean="0"/>
          </a:p>
          <a:p>
            <a:pPr lvl="1"/>
            <a:endParaRPr lang="en-GB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13838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1111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Introduction and overview of metals and their properties. 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State and explain different properties of metals.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Name examples of different types of metal. 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Ferrous Metals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832"/>
            <a:ext cx="5770984" cy="4041331"/>
          </a:xfrm>
        </p:spPr>
        <p:txBody>
          <a:bodyPr>
            <a:normAutofit/>
          </a:bodyPr>
          <a:lstStyle/>
          <a:p>
            <a:r>
              <a:rPr lang="en-GB" sz="2400" dirty="0"/>
              <a:t>Metals mixed with Iron</a:t>
            </a:r>
          </a:p>
          <a:p>
            <a:pPr lvl="1"/>
            <a:r>
              <a:rPr lang="en-GB" sz="2400" dirty="0"/>
              <a:t>High Carbon Steel</a:t>
            </a:r>
          </a:p>
          <a:p>
            <a:pPr lvl="2"/>
            <a:r>
              <a:rPr lang="en-GB" sz="2400" i="0" dirty="0"/>
              <a:t>Have a carbon content in the range of 0.30–1.70%</a:t>
            </a:r>
          </a:p>
          <a:p>
            <a:pPr lvl="2"/>
            <a:r>
              <a:rPr lang="en-GB" sz="2400" i="0" dirty="0"/>
              <a:t>Very strong, used for knives, springs, edged tools, and high-strength wires etc.</a:t>
            </a:r>
          </a:p>
          <a:p>
            <a:pPr lvl="3">
              <a:buNone/>
            </a:pPr>
            <a:endParaRPr lang="en-GB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4" b="23214"/>
          <a:stretch/>
        </p:blipFill>
        <p:spPr bwMode="auto">
          <a:xfrm rot="5400000">
            <a:off x="5072959" y="2856033"/>
            <a:ext cx="4976348" cy="266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9981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603" y="640080"/>
            <a:ext cx="2533575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Non- Ferrous metal properties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523" y="3765314"/>
            <a:ext cx="24003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EF3109-D02D-4422-B22D-DB406247F7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91238" y="1208783"/>
          <a:ext cx="5172704" cy="444684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1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rgbClr val="000000"/>
                          </a:solidFill>
                          <a:effectLst/>
                        </a:rPr>
                        <a:t>Composition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rgbClr val="000000"/>
                          </a:solidFill>
                          <a:effectLst/>
                        </a:rPr>
                        <a:t>Properties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rgbClr val="000000"/>
                          </a:solidFill>
                          <a:effectLst/>
                        </a:rPr>
                        <a:t>Uses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0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Aluminium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Pure Metal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Strong, light, malleable, ductile, difficult to weld, non-toxic, resists corrosion, conducts electricity and heat well and polishes well.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 dirty="0">
                          <a:solidFill>
                            <a:srgbClr val="000000"/>
                          </a:solidFill>
                          <a:effectLst/>
                        </a:rPr>
                        <a:t>Kitchen foil, drinks cans and saucepans.</a:t>
                      </a:r>
                      <a:endParaRPr lang="en-GB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9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Duralumin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Alloy = Aluminium +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Manganese, magnesium.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Stronger than pure aluminium and nearly as strong as mild steel but only one third the weight.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Greenhouses, window frames and aircraft bodies.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4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Copper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Pure Metal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Tough, ductile, malleable,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conducts heat and electricity well, corrosion resistant, solder and polishes well.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 dirty="0">
                          <a:solidFill>
                            <a:srgbClr val="000000"/>
                          </a:solidFill>
                          <a:effectLst/>
                        </a:rPr>
                        <a:t>Electrical wire, central heating pipes, circuit boards, saucepan bases.</a:t>
                      </a:r>
                      <a:endParaRPr lang="en-GB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81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Ferrous Metals</a:t>
            </a:r>
          </a:p>
        </p:txBody>
      </p:sp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08" y="4149080"/>
            <a:ext cx="1575692" cy="1575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56" y="1845572"/>
            <a:ext cx="1799452" cy="1799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962384"/>
            <a:ext cx="1254698" cy="198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46596" y="1752600"/>
            <a:ext cx="519911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This group of metals </a:t>
            </a:r>
            <a:r>
              <a:rPr lang="en-US" sz="2400" b="1" dirty="0"/>
              <a:t>does not contain iron</a:t>
            </a:r>
            <a:r>
              <a:rPr lang="en-US" sz="2400" dirty="0"/>
              <a:t> and therefore will </a:t>
            </a:r>
            <a:r>
              <a:rPr lang="en-US" sz="2400" b="1" dirty="0"/>
              <a:t>withstand </a:t>
            </a:r>
            <a:r>
              <a:rPr lang="en-US" sz="2400" dirty="0"/>
              <a:t>most conditions. 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Common examples are </a:t>
            </a:r>
            <a:r>
              <a:rPr lang="en-US" sz="2400" b="1" dirty="0"/>
              <a:t>copper, </a:t>
            </a:r>
            <a:r>
              <a:rPr lang="en-US" sz="2400" b="1" dirty="0" err="1"/>
              <a:t>aluminium</a:t>
            </a:r>
            <a:r>
              <a:rPr lang="en-US" sz="2400" b="1" dirty="0"/>
              <a:t>, tin and lead</a:t>
            </a:r>
            <a:r>
              <a:rPr lang="en-US" sz="2400" dirty="0"/>
              <a:t>, precious metals such as </a:t>
            </a:r>
            <a:r>
              <a:rPr lang="en-US" sz="2400" b="1" dirty="0"/>
              <a:t>gold and silver</a:t>
            </a:r>
            <a:r>
              <a:rPr lang="en-US" sz="2400" dirty="0"/>
              <a:t>, metals used in small amounts such as </a:t>
            </a:r>
            <a:r>
              <a:rPr lang="en-US" sz="2400" b="1" dirty="0"/>
              <a:t>mercury and platinum</a:t>
            </a:r>
            <a:r>
              <a:rPr lang="en-US" sz="2400" dirty="0"/>
              <a:t> and new metals such as </a:t>
            </a:r>
            <a:r>
              <a:rPr lang="en-US" sz="2400" b="1" dirty="0"/>
              <a:t>vanadium and zirconium.</a:t>
            </a:r>
          </a:p>
        </p:txBody>
      </p:sp>
    </p:spTree>
    <p:extLst>
      <p:ext uri="{BB962C8B-B14F-4D97-AF65-F5344CB8AC3E}">
        <p14:creationId xmlns:p14="http://schemas.microsoft.com/office/powerpoint/2010/main" val="62194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Non Ferrous Metals cont.</a:t>
            </a:r>
            <a:endParaRPr lang="en-GB" sz="9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8096" y="2294906"/>
            <a:ext cx="2395072" cy="37882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Aluminium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Copper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Tin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Lead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Zinc</a:t>
            </a:r>
            <a:endParaRPr lang="en-GB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833877" y="1505041"/>
            <a:ext cx="1728192" cy="1629336"/>
            <a:chOff x="5004048" y="1557218"/>
            <a:chExt cx="1728192" cy="162933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557218"/>
              <a:ext cx="1728192" cy="12961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" name="TextBox 10"/>
            <p:cNvSpPr txBox="1"/>
            <p:nvPr/>
          </p:nvSpPr>
          <p:spPr>
            <a:xfrm>
              <a:off x="5066215" y="2924944"/>
              <a:ext cx="16038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Copper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62296" y="4967590"/>
            <a:ext cx="1671354" cy="1645761"/>
            <a:chOff x="2987824" y="1485168"/>
            <a:chExt cx="1671354" cy="1645761"/>
          </a:xfrm>
        </p:grpSpPr>
        <p:sp>
          <p:nvSpPr>
            <p:cNvPr id="19" name="TextBox 18"/>
            <p:cNvSpPr txBox="1"/>
            <p:nvPr/>
          </p:nvSpPr>
          <p:spPr>
            <a:xfrm>
              <a:off x="3021572" y="2869319"/>
              <a:ext cx="16038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Aluminium</a:t>
              </a: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0" r="15656"/>
            <a:stretch/>
          </p:blipFill>
          <p:spPr bwMode="auto">
            <a:xfrm>
              <a:off x="2987824" y="1485168"/>
              <a:ext cx="1671354" cy="13357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grpSp>
        <p:nvGrpSpPr>
          <p:cNvPr id="17" name="Group 16"/>
          <p:cNvGrpSpPr/>
          <p:nvPr/>
        </p:nvGrpSpPr>
        <p:grpSpPr>
          <a:xfrm>
            <a:off x="4938394" y="4221088"/>
            <a:ext cx="1159102" cy="1671720"/>
            <a:chOff x="7524327" y="1469248"/>
            <a:chExt cx="1159102" cy="167172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04" b="10891"/>
            <a:stretch/>
          </p:blipFill>
          <p:spPr bwMode="auto">
            <a:xfrm>
              <a:off x="7524328" y="1469248"/>
              <a:ext cx="1159101" cy="1316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2" name="TextBox 21"/>
            <p:cNvSpPr txBox="1"/>
            <p:nvPr/>
          </p:nvSpPr>
          <p:spPr>
            <a:xfrm>
              <a:off x="7524327" y="2879358"/>
              <a:ext cx="11591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Tin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016" y="2294906"/>
            <a:ext cx="1603858" cy="1656184"/>
            <a:chOff x="4163460" y="3573016"/>
            <a:chExt cx="1603858" cy="1656184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573016"/>
              <a:ext cx="1506858" cy="13561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4" name="TextBox 23"/>
            <p:cNvSpPr txBox="1"/>
            <p:nvPr/>
          </p:nvSpPr>
          <p:spPr>
            <a:xfrm>
              <a:off x="4163460" y="4967590"/>
              <a:ext cx="16038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Lead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96263" y="3273004"/>
            <a:ext cx="1803420" cy="1656184"/>
            <a:chOff x="6244607" y="3573016"/>
            <a:chExt cx="1803420" cy="1656184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607" y="3573016"/>
              <a:ext cx="1803420" cy="13561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6" name="TextBox 25"/>
            <p:cNvSpPr txBox="1"/>
            <p:nvPr/>
          </p:nvSpPr>
          <p:spPr>
            <a:xfrm>
              <a:off x="6344388" y="4967590"/>
              <a:ext cx="16038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Zinc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07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Aluminium and Copper</a:t>
            </a:r>
          </a:p>
        </p:txBody>
      </p:sp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82" y="336726"/>
            <a:ext cx="1762034" cy="1935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80" y="2561796"/>
            <a:ext cx="1515276" cy="1515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82" y="4612246"/>
            <a:ext cx="1841090" cy="184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81000" y="1484784"/>
            <a:ext cx="609691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100" b="1" i="1" dirty="0" err="1"/>
              <a:t>Aluminium</a:t>
            </a:r>
            <a:r>
              <a:rPr lang="en-US" sz="2100" dirty="0"/>
              <a:t> is the earths most </a:t>
            </a:r>
            <a:r>
              <a:rPr lang="en-US" sz="2100" b="1" dirty="0"/>
              <a:t>plentiful metal</a:t>
            </a:r>
            <a:r>
              <a:rPr lang="en-US" sz="2100" dirty="0"/>
              <a:t>, its </a:t>
            </a:r>
            <a:r>
              <a:rPr lang="en-US" sz="2100" b="1" dirty="0"/>
              <a:t>lightness</a:t>
            </a:r>
            <a:r>
              <a:rPr lang="en-US" sz="2100" dirty="0"/>
              <a:t> and </a:t>
            </a:r>
            <a:r>
              <a:rPr lang="en-US" sz="2100" b="1" dirty="0"/>
              <a:t>strength</a:t>
            </a:r>
            <a:r>
              <a:rPr lang="en-US" sz="2100" dirty="0"/>
              <a:t> make it the most widely used non-ferrous metal.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100" dirty="0"/>
              <a:t>It is </a:t>
            </a:r>
            <a:r>
              <a:rPr lang="en-US" sz="2100" b="1" dirty="0"/>
              <a:t>difficult to refine</a:t>
            </a:r>
            <a:r>
              <a:rPr lang="en-US" sz="2100" dirty="0"/>
              <a:t> and requires </a:t>
            </a:r>
            <a:r>
              <a:rPr lang="en-US" sz="2100" b="1" dirty="0"/>
              <a:t>large quantities of electrical energy</a:t>
            </a:r>
            <a:r>
              <a:rPr lang="en-US" sz="2100" dirty="0"/>
              <a:t> in the smelting process.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100" b="1" i="1" dirty="0" err="1"/>
              <a:t>Aluminium</a:t>
            </a:r>
            <a:r>
              <a:rPr lang="en-US" sz="2100" dirty="0"/>
              <a:t> is alloyed with </a:t>
            </a:r>
            <a:r>
              <a:rPr lang="en-US" sz="2100" b="1" i="1" dirty="0"/>
              <a:t>copper</a:t>
            </a:r>
            <a:r>
              <a:rPr lang="en-US" sz="2100" dirty="0"/>
              <a:t> to form </a:t>
            </a:r>
            <a:r>
              <a:rPr lang="en-US" sz="2100" b="1" dirty="0"/>
              <a:t>duralumin </a:t>
            </a:r>
            <a:r>
              <a:rPr lang="en-US" sz="2100" dirty="0"/>
              <a:t>which has almost the same </a:t>
            </a:r>
            <a:r>
              <a:rPr lang="en-US" sz="2100" b="1" dirty="0"/>
              <a:t>strength as steel</a:t>
            </a:r>
            <a:r>
              <a:rPr lang="en-US" sz="2100" dirty="0"/>
              <a:t> but with only </a:t>
            </a:r>
            <a:r>
              <a:rPr lang="en-US" sz="2100" b="1" dirty="0"/>
              <a:t>30% of the weight.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100" b="1" i="1" dirty="0"/>
              <a:t>Copper</a:t>
            </a:r>
            <a:r>
              <a:rPr lang="en-US" sz="2100" dirty="0"/>
              <a:t> is the most important </a:t>
            </a:r>
            <a:r>
              <a:rPr lang="en-US" sz="2100" b="1" dirty="0"/>
              <a:t>electrical conductor</a:t>
            </a:r>
            <a:r>
              <a:rPr lang="en-US" sz="2100" dirty="0"/>
              <a:t> and is also the major </a:t>
            </a:r>
            <a:r>
              <a:rPr lang="en-US" sz="2100" b="1" dirty="0"/>
              <a:t>bass metal</a:t>
            </a:r>
            <a:r>
              <a:rPr lang="en-US" sz="2100" dirty="0"/>
              <a:t> in </a:t>
            </a:r>
            <a:r>
              <a:rPr lang="en-US" sz="2100" b="1" dirty="0"/>
              <a:t>brass</a:t>
            </a:r>
            <a:r>
              <a:rPr lang="en-US" sz="2100" dirty="0"/>
              <a:t> and </a:t>
            </a:r>
            <a:r>
              <a:rPr lang="en-US" sz="2100" b="1" dirty="0"/>
              <a:t>bronze alloys</a:t>
            </a:r>
            <a:r>
              <a:rPr lang="en-US" sz="2100" dirty="0"/>
              <a:t>.</a:t>
            </a:r>
            <a:endParaRPr lang="en-US" sz="2100" b="1" i="1" dirty="0"/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100" b="1" i="1" dirty="0"/>
              <a:t>Copper</a:t>
            </a:r>
            <a:r>
              <a:rPr lang="en-US" sz="2100" dirty="0"/>
              <a:t> possesses three important properties, </a:t>
            </a:r>
            <a:r>
              <a:rPr lang="en-US" sz="2100" b="1" dirty="0"/>
              <a:t>high electrical and thermal conductivity</a:t>
            </a:r>
            <a:r>
              <a:rPr lang="en-US" sz="2100" dirty="0"/>
              <a:t>, </a:t>
            </a:r>
            <a:r>
              <a:rPr lang="en-US" sz="2100" b="1" dirty="0"/>
              <a:t>high ductility</a:t>
            </a:r>
            <a:r>
              <a:rPr lang="en-US" sz="2100" dirty="0"/>
              <a:t> and </a:t>
            </a:r>
            <a:r>
              <a:rPr lang="en-US" sz="2100" b="1" dirty="0"/>
              <a:t>high corrosion resistance.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2820267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Ferrous Alloys</a:t>
            </a:r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44" y="4174852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00" y="1700808"/>
            <a:ext cx="2300288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59912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/>
              <a:t>Alloying</a:t>
            </a:r>
            <a:r>
              <a:rPr lang="en-US" dirty="0"/>
              <a:t> refers to the bringing together of </a:t>
            </a:r>
            <a:r>
              <a:rPr lang="en-US" b="1" dirty="0"/>
              <a:t>two or more metals</a:t>
            </a:r>
            <a:r>
              <a:rPr lang="en-US" dirty="0"/>
              <a:t>, often with </a:t>
            </a:r>
            <a:r>
              <a:rPr lang="en-US" b="1" dirty="0"/>
              <a:t>another element</a:t>
            </a:r>
            <a:r>
              <a:rPr lang="en-US" dirty="0"/>
              <a:t> to improve the properties.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Ferrous alloys range from </a:t>
            </a:r>
            <a:r>
              <a:rPr lang="en-US" b="1" dirty="0"/>
              <a:t>carbon steels with 98% iron</a:t>
            </a:r>
            <a:r>
              <a:rPr lang="en-US" dirty="0"/>
              <a:t> to </a:t>
            </a:r>
            <a:r>
              <a:rPr lang="en-US" b="1" dirty="0"/>
              <a:t>high alloy steels with up to 50% of other elements</a:t>
            </a:r>
            <a:r>
              <a:rPr lang="en-US" dirty="0"/>
              <a:t>. Alloy steels contain other elements such as chromium, nickel, vanadium etc.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These elements are added in </a:t>
            </a:r>
            <a:r>
              <a:rPr lang="en-US" b="1" dirty="0"/>
              <a:t>small quantities of under 5%</a:t>
            </a:r>
            <a:r>
              <a:rPr lang="en-US" dirty="0"/>
              <a:t> to improve </a:t>
            </a:r>
            <a:r>
              <a:rPr lang="en-US" b="1" dirty="0"/>
              <a:t>strength and hardness</a:t>
            </a:r>
            <a:r>
              <a:rPr lang="en-US" dirty="0"/>
              <a:t>. </a:t>
            </a:r>
            <a:r>
              <a:rPr lang="en-US" b="1" dirty="0"/>
              <a:t>Larger quantities</a:t>
            </a:r>
            <a:r>
              <a:rPr lang="en-US" dirty="0"/>
              <a:t> are added in </a:t>
            </a:r>
            <a:r>
              <a:rPr lang="en-US" b="1" dirty="0"/>
              <a:t>improve corrosion</a:t>
            </a:r>
            <a:r>
              <a:rPr lang="en-US" dirty="0"/>
              <a:t> or </a:t>
            </a:r>
            <a:r>
              <a:rPr lang="en-US" b="1" dirty="0"/>
              <a:t>wear resistance</a:t>
            </a:r>
            <a:r>
              <a:rPr lang="en-US" dirty="0"/>
              <a:t> at </a:t>
            </a:r>
            <a:r>
              <a:rPr lang="en-US" b="1" dirty="0"/>
              <a:t>high temperatures</a:t>
            </a:r>
            <a:r>
              <a:rPr lang="en-US" dirty="0"/>
              <a:t>. Examples of ferrous alloys are </a:t>
            </a:r>
            <a:r>
              <a:rPr lang="en-US" b="1" dirty="0"/>
              <a:t>stainless steel</a:t>
            </a:r>
            <a:r>
              <a:rPr lang="en-US" dirty="0"/>
              <a:t>, where </a:t>
            </a:r>
            <a:r>
              <a:rPr lang="en-US" b="1" dirty="0"/>
              <a:t>chromium</a:t>
            </a:r>
            <a:r>
              <a:rPr lang="en-US" dirty="0"/>
              <a:t> is added and </a:t>
            </a:r>
            <a:r>
              <a:rPr lang="en-US" b="1" dirty="0"/>
              <a:t>high speed steel</a:t>
            </a:r>
            <a:r>
              <a:rPr lang="en-US" dirty="0"/>
              <a:t> where </a:t>
            </a:r>
            <a:r>
              <a:rPr lang="en-US" b="1" dirty="0"/>
              <a:t>tungsten</a:t>
            </a:r>
            <a:r>
              <a:rPr lang="en-US" dirty="0"/>
              <a:t> is used.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It is important to know the </a:t>
            </a:r>
            <a:r>
              <a:rPr lang="en-US" b="1" dirty="0"/>
              <a:t>properties</a:t>
            </a:r>
            <a:r>
              <a:rPr lang="en-US" dirty="0"/>
              <a:t> of various </a:t>
            </a:r>
            <a:r>
              <a:rPr lang="en-US" b="1" dirty="0"/>
              <a:t>grades of steel</a:t>
            </a:r>
            <a:r>
              <a:rPr lang="en-US" dirty="0"/>
              <a:t> to ensure the correct one is chosen for the correct application.</a:t>
            </a:r>
          </a:p>
        </p:txBody>
      </p:sp>
    </p:spTree>
    <p:extLst>
      <p:ext uri="{BB962C8B-B14F-4D97-AF65-F5344CB8AC3E}">
        <p14:creationId xmlns:p14="http://schemas.microsoft.com/office/powerpoint/2010/main" val="2309494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Ferrous Alloys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832"/>
            <a:ext cx="7290055" cy="4392528"/>
          </a:xfrm>
        </p:spPr>
        <p:txBody>
          <a:bodyPr>
            <a:normAutofit/>
          </a:bodyPr>
          <a:lstStyle/>
          <a:p>
            <a:r>
              <a:rPr lang="en-GB" sz="2400" dirty="0"/>
              <a:t>Brass</a:t>
            </a:r>
          </a:p>
          <a:p>
            <a:pPr lvl="1"/>
            <a:r>
              <a:rPr lang="en-GB" sz="2400" i="0" dirty="0"/>
              <a:t>Alloy of copper and zinc </a:t>
            </a:r>
          </a:p>
          <a:p>
            <a:pPr lvl="1"/>
            <a:r>
              <a:rPr lang="en-GB" sz="2400" i="0" dirty="0"/>
              <a:t>Used extensively in musical instruments such as horns and bells for its acoustic properties</a:t>
            </a:r>
            <a:endParaRPr lang="en-GB" sz="2400" dirty="0"/>
          </a:p>
          <a:p>
            <a:r>
              <a:rPr lang="en-GB" sz="2400" dirty="0"/>
              <a:t>Bronze</a:t>
            </a:r>
          </a:p>
          <a:p>
            <a:pPr lvl="1"/>
            <a:r>
              <a:rPr lang="en-GB" sz="2400" i="0" dirty="0"/>
              <a:t>Alloy of copper and tin</a:t>
            </a:r>
          </a:p>
          <a:p>
            <a:pPr lvl="1"/>
            <a:r>
              <a:rPr lang="en-GB" sz="2400" i="0" dirty="0"/>
              <a:t>It is hard and brittle, and it was particularly significant in antiquity</a:t>
            </a:r>
            <a:endParaRPr lang="en-GB" sz="2400" dirty="0"/>
          </a:p>
          <a:p>
            <a:r>
              <a:rPr lang="en-GB" sz="2400" dirty="0"/>
              <a:t>Duralumin</a:t>
            </a:r>
          </a:p>
          <a:p>
            <a:pPr lvl="1"/>
            <a:r>
              <a:rPr lang="en-GB" sz="2400" dirty="0"/>
              <a:t>Alloy of Aluminium, copper, manganese and magnesium</a:t>
            </a:r>
          </a:p>
        </p:txBody>
      </p:sp>
    </p:spTree>
    <p:extLst>
      <p:ext uri="{BB962C8B-B14F-4D97-AF65-F5344CB8AC3E}">
        <p14:creationId xmlns:p14="http://schemas.microsoft.com/office/powerpoint/2010/main" val="288690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657600" y="3925888"/>
            <a:ext cx="1470025" cy="64611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dirty="0"/>
              <a:t>Metals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4392611" y="2971799"/>
            <a:ext cx="103187" cy="954088"/>
          </a:xfrm>
          <a:prstGeom prst="line">
            <a:avLst/>
          </a:prstGeom>
          <a:ln>
            <a:headEnd type="none" w="sm" len="sm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GB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09999" y="2590800"/>
            <a:ext cx="1524000" cy="381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133600" y="990600"/>
            <a:ext cx="16986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dirty="0">
                <a:latin typeface="Century Gothic" pitchFamily="34" charset="0"/>
              </a:rPr>
              <a:t>Metals are usually found </a:t>
            </a:r>
            <a:r>
              <a:rPr lang="en-GB" sz="1000" b="1" dirty="0">
                <a:latin typeface="Century Gothic" pitchFamily="34" charset="0"/>
              </a:rPr>
              <a:t>combined</a:t>
            </a:r>
            <a:r>
              <a:rPr lang="en-GB" sz="1000" dirty="0">
                <a:latin typeface="Century Gothic" pitchFamily="34" charset="0"/>
              </a:rPr>
              <a:t> with other </a:t>
            </a:r>
            <a:r>
              <a:rPr lang="en-GB" sz="1000" b="1" dirty="0">
                <a:latin typeface="Century Gothic" pitchFamily="34" charset="0"/>
              </a:rPr>
              <a:t>elements/minerals</a:t>
            </a:r>
            <a:r>
              <a:rPr lang="en-GB" sz="1000" dirty="0">
                <a:latin typeface="Century Gothic" pitchFamily="34" charset="0"/>
              </a:rPr>
              <a:t> in the form of </a:t>
            </a:r>
            <a:r>
              <a:rPr lang="en-GB" sz="1000" b="1" dirty="0">
                <a:latin typeface="Century Gothic" pitchFamily="34" charset="0"/>
              </a:rPr>
              <a:t>oxides and sulphates</a:t>
            </a:r>
            <a:r>
              <a:rPr lang="en-GB" sz="1000" dirty="0">
                <a:latin typeface="Century Gothic" pitchFamily="34" charset="0"/>
              </a:rPr>
              <a:t>. </a:t>
            </a:r>
            <a:r>
              <a:rPr lang="en-GB" sz="1000" b="1" dirty="0">
                <a:latin typeface="Century Gothic" pitchFamily="34" charset="0"/>
              </a:rPr>
              <a:t>Gold</a:t>
            </a:r>
            <a:r>
              <a:rPr lang="en-GB" sz="1000" dirty="0">
                <a:latin typeface="Century Gothic" pitchFamily="34" charset="0"/>
              </a:rPr>
              <a:t> is the only metal that can be found in its </a:t>
            </a:r>
            <a:r>
              <a:rPr lang="en-GB" sz="1000" b="1" dirty="0">
                <a:latin typeface="Century Gothic" pitchFamily="34" charset="0"/>
              </a:rPr>
              <a:t>pure state.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3429000" y="2209800"/>
            <a:ext cx="381000" cy="5334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Text Box 318"/>
          <p:cNvSpPr txBox="1">
            <a:spLocks noChangeArrowheads="1"/>
          </p:cNvSpPr>
          <p:nvPr/>
        </p:nvSpPr>
        <p:spPr bwMode="auto">
          <a:xfrm>
            <a:off x="6553200" y="1371600"/>
            <a:ext cx="2133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000" dirty="0">
                <a:latin typeface="Century Gothic" pitchFamily="34" charset="0"/>
              </a:rPr>
              <a:t>Metals are split into two categories:</a:t>
            </a:r>
          </a:p>
          <a:p>
            <a:pPr eaLnBrk="1" hangingPunct="1"/>
            <a:r>
              <a:rPr lang="en-US" sz="1000" b="1" dirty="0">
                <a:latin typeface="Century Gothic" pitchFamily="34" charset="0"/>
              </a:rPr>
              <a:t>Ferrous Metals</a:t>
            </a:r>
            <a:r>
              <a:rPr lang="en-US" sz="1000" dirty="0">
                <a:latin typeface="Century Gothic" pitchFamily="34" charset="0"/>
              </a:rPr>
              <a:t> = </a:t>
            </a:r>
            <a:r>
              <a:rPr lang="en-US" sz="1000" b="1" dirty="0">
                <a:latin typeface="Century Gothic" pitchFamily="34" charset="0"/>
              </a:rPr>
              <a:t>Contain Iron</a:t>
            </a:r>
            <a:r>
              <a:rPr lang="en-US" sz="1000" dirty="0">
                <a:latin typeface="Century Gothic" pitchFamily="34" charset="0"/>
              </a:rPr>
              <a:t>, usually </a:t>
            </a:r>
            <a:r>
              <a:rPr lang="en-US" sz="1000" b="1" dirty="0">
                <a:latin typeface="Century Gothic" pitchFamily="34" charset="0"/>
              </a:rPr>
              <a:t>rust</a:t>
            </a:r>
            <a:r>
              <a:rPr lang="en-US" sz="1000" dirty="0">
                <a:latin typeface="Century Gothic" pitchFamily="34" charset="0"/>
              </a:rPr>
              <a:t> so need to be protected (painted etc). </a:t>
            </a:r>
            <a:r>
              <a:rPr lang="en-US" sz="1000" b="1" dirty="0">
                <a:latin typeface="Century Gothic" pitchFamily="34" charset="0"/>
              </a:rPr>
              <a:t>Magnetic</a:t>
            </a:r>
            <a:r>
              <a:rPr lang="en-US" sz="1000" dirty="0">
                <a:latin typeface="Century Gothic" pitchFamily="34" charset="0"/>
              </a:rPr>
              <a:t>.</a:t>
            </a:r>
          </a:p>
          <a:p>
            <a:pPr eaLnBrk="1" hangingPunct="1"/>
            <a:r>
              <a:rPr lang="en-US" sz="1000" b="1" dirty="0">
                <a:latin typeface="Century Gothic" pitchFamily="34" charset="0"/>
              </a:rPr>
              <a:t>Non Ferrous Metals</a:t>
            </a:r>
            <a:r>
              <a:rPr lang="en-US" sz="1000" dirty="0">
                <a:latin typeface="Century Gothic" pitchFamily="34" charset="0"/>
              </a:rPr>
              <a:t> = </a:t>
            </a:r>
            <a:r>
              <a:rPr lang="en-US" sz="1000" b="1" dirty="0">
                <a:latin typeface="Century Gothic" pitchFamily="34" charset="0"/>
              </a:rPr>
              <a:t>Do not contain Iron.</a:t>
            </a:r>
            <a:r>
              <a:rPr lang="en-US" sz="1000" dirty="0">
                <a:latin typeface="Century Gothic" pitchFamily="34" charset="0"/>
              </a:rPr>
              <a:t> Better</a:t>
            </a:r>
            <a:r>
              <a:rPr lang="en-US" sz="1000" b="1" dirty="0">
                <a:latin typeface="Century Gothic" pitchFamily="34" charset="0"/>
              </a:rPr>
              <a:t> corrosion resistant, Non Magnetic.</a:t>
            </a:r>
            <a:endParaRPr lang="en-GB" sz="1000" b="1" dirty="0">
              <a:latin typeface="Century Gothic" pitchFamily="34" charset="0"/>
            </a:endParaRPr>
          </a:p>
        </p:txBody>
      </p:sp>
      <p:sp>
        <p:nvSpPr>
          <p:cNvPr id="12" name="Line 296"/>
          <p:cNvSpPr>
            <a:spLocks noChangeShapeType="1"/>
          </p:cNvSpPr>
          <p:nvPr/>
        </p:nvSpPr>
        <p:spPr bwMode="auto">
          <a:xfrm flipV="1">
            <a:off x="5334000" y="2286000"/>
            <a:ext cx="1219200" cy="3810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Rectangle 254"/>
          <p:cNvSpPr>
            <a:spLocks noChangeArrowheads="1"/>
          </p:cNvSpPr>
          <p:nvPr/>
        </p:nvSpPr>
        <p:spPr bwMode="auto">
          <a:xfrm>
            <a:off x="5638800" y="4191000"/>
            <a:ext cx="1524000" cy="381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dirty="0"/>
              <a:t>Alloys</a:t>
            </a:r>
          </a:p>
        </p:txBody>
      </p:sp>
      <p:sp>
        <p:nvSpPr>
          <p:cNvPr id="14" name="Line 356"/>
          <p:cNvSpPr>
            <a:spLocks noChangeShapeType="1"/>
          </p:cNvSpPr>
          <p:nvPr/>
        </p:nvSpPr>
        <p:spPr bwMode="auto">
          <a:xfrm>
            <a:off x="5105400" y="41910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Line 353"/>
          <p:cNvSpPr>
            <a:spLocks noChangeShapeType="1"/>
          </p:cNvSpPr>
          <p:nvPr/>
        </p:nvSpPr>
        <p:spPr bwMode="auto">
          <a:xfrm>
            <a:off x="5943600" y="3733800"/>
            <a:ext cx="304800" cy="457200"/>
          </a:xfrm>
          <a:prstGeom prst="line">
            <a:avLst/>
          </a:prstGeom>
          <a:ln>
            <a:headEnd type="triangle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Text Box 375"/>
          <p:cNvSpPr txBox="1">
            <a:spLocks noChangeArrowheads="1"/>
          </p:cNvSpPr>
          <p:nvPr/>
        </p:nvSpPr>
        <p:spPr bwMode="auto">
          <a:xfrm>
            <a:off x="5257800" y="3200400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000" b="1">
                <a:latin typeface="Century Gothic" pitchFamily="34" charset="0"/>
              </a:rPr>
              <a:t>Alloys</a:t>
            </a:r>
            <a:r>
              <a:rPr lang="en-GB" sz="1000">
                <a:latin typeface="Century Gothic" pitchFamily="34" charset="0"/>
              </a:rPr>
              <a:t> are</a:t>
            </a:r>
            <a:r>
              <a:rPr lang="en-GB" sz="1000" b="1">
                <a:latin typeface="Century Gothic" pitchFamily="34" charset="0"/>
              </a:rPr>
              <a:t> mixtures</a:t>
            </a:r>
            <a:r>
              <a:rPr lang="en-GB" sz="1000">
                <a:latin typeface="Century Gothic" pitchFamily="34" charset="0"/>
              </a:rPr>
              <a:t> of </a:t>
            </a:r>
            <a:r>
              <a:rPr lang="en-GB" sz="1000" b="1">
                <a:latin typeface="Century Gothic" pitchFamily="34" charset="0"/>
              </a:rPr>
              <a:t>metals </a:t>
            </a:r>
            <a:r>
              <a:rPr lang="en-GB" sz="1000">
                <a:latin typeface="Century Gothic" pitchFamily="34" charset="0"/>
              </a:rPr>
              <a:t>and/or other</a:t>
            </a:r>
            <a:r>
              <a:rPr lang="en-GB" sz="1000" b="1">
                <a:latin typeface="Century Gothic" pitchFamily="34" charset="0"/>
              </a:rPr>
              <a:t> elements </a:t>
            </a:r>
            <a:r>
              <a:rPr lang="en-GB" sz="1000">
                <a:latin typeface="Century Gothic" pitchFamily="34" charset="0"/>
              </a:rPr>
              <a:t>combined together.</a:t>
            </a:r>
            <a:endParaRPr lang="en-GB" sz="1000" b="1">
              <a:latin typeface="Century Gothic" pitchFamily="34" charset="0"/>
            </a:endParaRPr>
          </a:p>
        </p:txBody>
      </p:sp>
      <p:sp>
        <p:nvSpPr>
          <p:cNvPr id="17" name="Line 203"/>
          <p:cNvSpPr>
            <a:spLocks noChangeShapeType="1"/>
          </p:cNvSpPr>
          <p:nvPr/>
        </p:nvSpPr>
        <p:spPr bwMode="auto">
          <a:xfrm flipH="1" flipV="1">
            <a:off x="5410200" y="5638800"/>
            <a:ext cx="685800" cy="762000"/>
          </a:xfrm>
          <a:prstGeom prst="line">
            <a:avLst/>
          </a:prstGeom>
          <a:ln>
            <a:headEnd type="triangle"/>
            <a:tailEnd type="non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Text Box 385"/>
          <p:cNvSpPr txBox="1">
            <a:spLocks noChangeArrowheads="1"/>
          </p:cNvSpPr>
          <p:nvPr/>
        </p:nvSpPr>
        <p:spPr bwMode="auto">
          <a:xfrm>
            <a:off x="6019800" y="6400800"/>
            <a:ext cx="1557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>
                <a:latin typeface="Century Gothic" pitchFamily="34" charset="0"/>
              </a:rPr>
              <a:t>Rod</a:t>
            </a:r>
            <a:endParaRPr lang="en-GB" sz="1000" b="1">
              <a:latin typeface="Century Gothic" pitchFamily="34" charset="0"/>
            </a:endParaRPr>
          </a:p>
        </p:txBody>
      </p:sp>
      <p:sp>
        <p:nvSpPr>
          <p:cNvPr id="19" name="Text Box 317"/>
          <p:cNvSpPr txBox="1">
            <a:spLocks noChangeArrowheads="1"/>
          </p:cNvSpPr>
          <p:nvPr/>
        </p:nvSpPr>
        <p:spPr bwMode="auto">
          <a:xfrm>
            <a:off x="4648200" y="836614"/>
            <a:ext cx="1482725" cy="115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dirty="0">
                <a:latin typeface="Century Gothic" pitchFamily="34" charset="0"/>
              </a:rPr>
              <a:t>These metal </a:t>
            </a:r>
            <a:r>
              <a:rPr lang="en-GB" sz="1000" b="1" dirty="0">
                <a:latin typeface="Century Gothic" pitchFamily="34" charset="0"/>
              </a:rPr>
              <a:t>‘Ores’</a:t>
            </a:r>
            <a:r>
              <a:rPr lang="en-GB" sz="1000" dirty="0">
                <a:latin typeface="Century Gothic" pitchFamily="34" charset="0"/>
              </a:rPr>
              <a:t> are processed using different methods (depending on the type of Ore) to produce usable materials.</a:t>
            </a:r>
            <a:endParaRPr lang="en-GB" sz="1000" b="1" dirty="0">
              <a:latin typeface="Century Gothic" pitchFamily="34" charset="0"/>
            </a:endParaRPr>
          </a:p>
        </p:txBody>
      </p:sp>
      <p:sp>
        <p:nvSpPr>
          <p:cNvPr id="20" name="Line 387"/>
          <p:cNvSpPr>
            <a:spLocks noChangeShapeType="1"/>
          </p:cNvSpPr>
          <p:nvPr/>
        </p:nvSpPr>
        <p:spPr bwMode="auto">
          <a:xfrm flipV="1">
            <a:off x="5029199" y="1995489"/>
            <a:ext cx="321469" cy="59531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Line 392"/>
          <p:cNvSpPr>
            <a:spLocks noChangeShapeType="1"/>
          </p:cNvSpPr>
          <p:nvPr/>
        </p:nvSpPr>
        <p:spPr bwMode="auto">
          <a:xfrm flipH="1" flipV="1">
            <a:off x="4724400" y="5638800"/>
            <a:ext cx="76200" cy="685800"/>
          </a:xfrm>
          <a:prstGeom prst="line">
            <a:avLst/>
          </a:prstGeom>
          <a:ln>
            <a:headEnd type="triangle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Text Box 379"/>
          <p:cNvSpPr txBox="1">
            <a:spLocks noChangeArrowheads="1"/>
          </p:cNvSpPr>
          <p:nvPr/>
        </p:nvSpPr>
        <p:spPr bwMode="auto">
          <a:xfrm>
            <a:off x="4572000" y="6324600"/>
            <a:ext cx="1557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>
                <a:latin typeface="Century Gothic" pitchFamily="34" charset="0"/>
              </a:rPr>
              <a:t>Angle</a:t>
            </a:r>
            <a:endParaRPr lang="en-GB" sz="1000" b="1">
              <a:latin typeface="Century Gothic" pitchFamily="34" charset="0"/>
            </a:endParaRPr>
          </a:p>
        </p:txBody>
      </p:sp>
      <p:sp>
        <p:nvSpPr>
          <p:cNvPr id="23" name="Line 391"/>
          <p:cNvSpPr>
            <a:spLocks noChangeShapeType="1"/>
          </p:cNvSpPr>
          <p:nvPr/>
        </p:nvSpPr>
        <p:spPr bwMode="auto">
          <a:xfrm flipH="1" flipV="1">
            <a:off x="5181600" y="5638800"/>
            <a:ext cx="228600" cy="685800"/>
          </a:xfrm>
          <a:prstGeom prst="line">
            <a:avLst/>
          </a:prstGeom>
          <a:ln>
            <a:headEnd type="triangle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Text Box 382"/>
          <p:cNvSpPr txBox="1">
            <a:spLocks noChangeArrowheads="1"/>
          </p:cNvSpPr>
          <p:nvPr/>
        </p:nvSpPr>
        <p:spPr bwMode="auto">
          <a:xfrm>
            <a:off x="5105400" y="6324600"/>
            <a:ext cx="1557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>
                <a:latin typeface="Century Gothic" pitchFamily="34" charset="0"/>
              </a:rPr>
              <a:t>Tube</a:t>
            </a:r>
            <a:endParaRPr lang="en-GB" sz="1000" b="1">
              <a:latin typeface="Century Gothic" pitchFamily="34" charset="0"/>
            </a:endParaRPr>
          </a:p>
        </p:txBody>
      </p:sp>
      <p:sp>
        <p:nvSpPr>
          <p:cNvPr id="25" name="Line 393"/>
          <p:cNvSpPr>
            <a:spLocks noChangeShapeType="1"/>
          </p:cNvSpPr>
          <p:nvPr/>
        </p:nvSpPr>
        <p:spPr bwMode="auto">
          <a:xfrm flipH="1">
            <a:off x="4343400" y="5638800"/>
            <a:ext cx="0" cy="8382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Text Box 386"/>
          <p:cNvSpPr txBox="1">
            <a:spLocks noChangeArrowheads="1"/>
          </p:cNvSpPr>
          <p:nvPr/>
        </p:nvSpPr>
        <p:spPr bwMode="auto">
          <a:xfrm>
            <a:off x="3886200" y="6477000"/>
            <a:ext cx="1557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>
                <a:latin typeface="Century Gothic" pitchFamily="34" charset="0"/>
              </a:rPr>
              <a:t>Flat Strip</a:t>
            </a:r>
            <a:endParaRPr lang="en-GB" sz="1000" b="1">
              <a:latin typeface="Century Gothic" pitchFamily="34" charset="0"/>
            </a:endParaRPr>
          </a:p>
        </p:txBody>
      </p:sp>
      <p:sp>
        <p:nvSpPr>
          <p:cNvPr id="27" name="Line 390"/>
          <p:cNvSpPr>
            <a:spLocks noChangeShapeType="1"/>
          </p:cNvSpPr>
          <p:nvPr/>
        </p:nvSpPr>
        <p:spPr bwMode="auto">
          <a:xfrm flipH="1" flipV="1">
            <a:off x="5562600" y="5562600"/>
            <a:ext cx="304800" cy="228600"/>
          </a:xfrm>
          <a:prstGeom prst="line">
            <a:avLst/>
          </a:prstGeom>
          <a:ln>
            <a:headEnd type="triangle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Text Box 384"/>
          <p:cNvSpPr txBox="1">
            <a:spLocks noChangeArrowheads="1"/>
          </p:cNvSpPr>
          <p:nvPr/>
        </p:nvSpPr>
        <p:spPr bwMode="auto">
          <a:xfrm>
            <a:off x="5791200" y="5791200"/>
            <a:ext cx="1557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dirty="0">
                <a:latin typeface="Century Gothic" pitchFamily="34" charset="0"/>
              </a:rPr>
              <a:t>Bar</a:t>
            </a:r>
            <a:endParaRPr lang="en-GB" sz="1000" b="1" dirty="0">
              <a:latin typeface="Century Gothic" pitchFamily="34" charset="0"/>
            </a:endParaRPr>
          </a:p>
        </p:txBody>
      </p:sp>
      <p:sp>
        <p:nvSpPr>
          <p:cNvPr id="29" name="Line 362"/>
          <p:cNvSpPr>
            <a:spLocks noChangeShapeType="1"/>
          </p:cNvSpPr>
          <p:nvPr/>
        </p:nvSpPr>
        <p:spPr bwMode="auto">
          <a:xfrm flipV="1">
            <a:off x="7162800" y="4038600"/>
            <a:ext cx="304800" cy="1524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0" name="Text Box 439"/>
          <p:cNvSpPr txBox="1">
            <a:spLocks noChangeArrowheads="1"/>
          </p:cNvSpPr>
          <p:nvPr/>
        </p:nvSpPr>
        <p:spPr bwMode="auto">
          <a:xfrm>
            <a:off x="7010400" y="3505200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000" dirty="0">
                <a:latin typeface="Century Gothic" pitchFamily="34" charset="0"/>
              </a:rPr>
              <a:t>The most </a:t>
            </a:r>
            <a:r>
              <a:rPr lang="en-GB" sz="1000" b="1" dirty="0">
                <a:latin typeface="Century Gothic" pitchFamily="34" charset="0"/>
              </a:rPr>
              <a:t>common ferrous</a:t>
            </a:r>
            <a:r>
              <a:rPr lang="en-GB" sz="1000" dirty="0">
                <a:latin typeface="Century Gothic" pitchFamily="34" charset="0"/>
              </a:rPr>
              <a:t> alloy is </a:t>
            </a:r>
            <a:r>
              <a:rPr lang="en-GB" sz="1000" b="1" dirty="0">
                <a:latin typeface="Century Gothic" pitchFamily="34" charset="0"/>
              </a:rPr>
              <a:t>Steel</a:t>
            </a:r>
            <a:r>
              <a:rPr lang="en-GB" sz="1000" dirty="0">
                <a:latin typeface="Century Gothic" pitchFamily="34" charset="0"/>
              </a:rPr>
              <a:t>, Carbon Steels, High alloy Steels and so on</a:t>
            </a:r>
            <a:endParaRPr lang="en-GB" sz="1000" b="1" dirty="0">
              <a:latin typeface="Century Gothic" pitchFamily="34" charset="0"/>
            </a:endParaRPr>
          </a:p>
        </p:txBody>
      </p:sp>
      <p:sp>
        <p:nvSpPr>
          <p:cNvPr id="31" name="Line 395"/>
          <p:cNvSpPr>
            <a:spLocks noChangeShapeType="1"/>
          </p:cNvSpPr>
          <p:nvPr/>
        </p:nvSpPr>
        <p:spPr bwMode="auto">
          <a:xfrm flipH="1" flipV="1">
            <a:off x="6858000" y="4572000"/>
            <a:ext cx="152400" cy="152400"/>
          </a:xfrm>
          <a:prstGeom prst="line">
            <a:avLst/>
          </a:prstGeom>
          <a:ln>
            <a:headEnd type="triangle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2" name="Text Box 440"/>
          <p:cNvSpPr txBox="1">
            <a:spLocks noChangeArrowheads="1"/>
          </p:cNvSpPr>
          <p:nvPr/>
        </p:nvSpPr>
        <p:spPr bwMode="auto">
          <a:xfrm>
            <a:off x="7010400" y="46482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000" b="1" dirty="0">
                <a:latin typeface="Century Gothic" pitchFamily="34" charset="0"/>
              </a:rPr>
              <a:t>Most others</a:t>
            </a:r>
            <a:r>
              <a:rPr lang="en-GB" sz="1000" dirty="0">
                <a:latin typeface="Century Gothic" pitchFamily="34" charset="0"/>
              </a:rPr>
              <a:t> will be </a:t>
            </a:r>
            <a:r>
              <a:rPr lang="en-GB" sz="1000" b="1" dirty="0">
                <a:latin typeface="Century Gothic" pitchFamily="34" charset="0"/>
              </a:rPr>
              <a:t>Non Ferrous</a:t>
            </a:r>
            <a:r>
              <a:rPr lang="en-GB" sz="1000" dirty="0">
                <a:latin typeface="Century Gothic" pitchFamily="34" charset="0"/>
              </a:rPr>
              <a:t> and can be divided into </a:t>
            </a:r>
            <a:r>
              <a:rPr lang="en-GB" sz="1000" b="1" dirty="0">
                <a:latin typeface="Century Gothic" pitchFamily="34" charset="0"/>
              </a:rPr>
              <a:t>Light, Heavy and Heat Resistant Alloys.</a:t>
            </a:r>
          </a:p>
        </p:txBody>
      </p:sp>
      <p:sp>
        <p:nvSpPr>
          <p:cNvPr id="33" name="Line 394"/>
          <p:cNvSpPr>
            <a:spLocks noChangeShapeType="1"/>
          </p:cNvSpPr>
          <p:nvPr/>
        </p:nvSpPr>
        <p:spPr bwMode="auto">
          <a:xfrm flipH="1" flipV="1">
            <a:off x="6477000" y="4572000"/>
            <a:ext cx="762000" cy="1295400"/>
          </a:xfrm>
          <a:prstGeom prst="line">
            <a:avLst/>
          </a:prstGeom>
          <a:ln>
            <a:headEnd type="triangle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4" name="Text Box 441"/>
          <p:cNvSpPr txBox="1">
            <a:spLocks noChangeArrowheads="1"/>
          </p:cNvSpPr>
          <p:nvPr/>
        </p:nvSpPr>
        <p:spPr bwMode="auto">
          <a:xfrm>
            <a:off x="6553200" y="58674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000" b="1" dirty="0">
                <a:latin typeface="Century Gothic" pitchFamily="34" charset="0"/>
              </a:rPr>
              <a:t>Ferrous Alloys</a:t>
            </a:r>
            <a:r>
              <a:rPr lang="en-GB" sz="1000" dirty="0">
                <a:latin typeface="Century Gothic" pitchFamily="34" charset="0"/>
              </a:rPr>
              <a:t> especially</a:t>
            </a:r>
            <a:r>
              <a:rPr lang="en-GB" sz="1000" b="1" dirty="0">
                <a:latin typeface="Century Gothic" pitchFamily="34" charset="0"/>
              </a:rPr>
              <a:t> Steel </a:t>
            </a:r>
            <a:r>
              <a:rPr lang="en-GB" sz="1000" dirty="0">
                <a:latin typeface="Century Gothic" pitchFamily="34" charset="0"/>
              </a:rPr>
              <a:t>form </a:t>
            </a:r>
            <a:r>
              <a:rPr lang="en-GB" sz="1000" b="1" dirty="0">
                <a:latin typeface="Century Gothic" pitchFamily="34" charset="0"/>
              </a:rPr>
              <a:t>90%</a:t>
            </a:r>
            <a:r>
              <a:rPr lang="en-GB" sz="1000" dirty="0">
                <a:latin typeface="Century Gothic" pitchFamily="34" charset="0"/>
              </a:rPr>
              <a:t> of the worlds metal usage because of </a:t>
            </a:r>
            <a:r>
              <a:rPr lang="en-GB" sz="1000" b="1" dirty="0">
                <a:latin typeface="Century Gothic" pitchFamily="34" charset="0"/>
              </a:rPr>
              <a:t>low cost and versatility.</a:t>
            </a:r>
          </a:p>
        </p:txBody>
      </p:sp>
      <p:sp>
        <p:nvSpPr>
          <p:cNvPr id="35" name="Text Box 378"/>
          <p:cNvSpPr txBox="1">
            <a:spLocks noChangeArrowheads="1"/>
          </p:cNvSpPr>
          <p:nvPr/>
        </p:nvSpPr>
        <p:spPr bwMode="auto">
          <a:xfrm>
            <a:off x="2667000" y="5715000"/>
            <a:ext cx="15573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dirty="0">
                <a:latin typeface="Century Gothic" pitchFamily="34" charset="0"/>
              </a:rPr>
              <a:t>They come in a variety of shapes and forms because metal is more difficult to resize/change.</a:t>
            </a:r>
            <a:endParaRPr lang="en-GB" sz="1000" dirty="0">
              <a:latin typeface="Century Gothic" pitchFamily="34" charset="0"/>
            </a:endParaRPr>
          </a:p>
        </p:txBody>
      </p:sp>
      <p:sp>
        <p:nvSpPr>
          <p:cNvPr id="36" name="Line 453"/>
          <p:cNvSpPr>
            <a:spLocks noChangeShapeType="1"/>
          </p:cNvSpPr>
          <p:nvPr/>
        </p:nvSpPr>
        <p:spPr bwMode="auto">
          <a:xfrm flipH="1">
            <a:off x="3657600" y="5486400"/>
            <a:ext cx="381000" cy="2286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Rectangle 337"/>
          <p:cNvSpPr>
            <a:spLocks noChangeArrowheads="1"/>
          </p:cNvSpPr>
          <p:nvPr/>
        </p:nvSpPr>
        <p:spPr bwMode="auto">
          <a:xfrm>
            <a:off x="4038600" y="5257800"/>
            <a:ext cx="1524000" cy="381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dirty="0"/>
              <a:t>Forms</a:t>
            </a:r>
          </a:p>
        </p:txBody>
      </p:sp>
      <p:sp>
        <p:nvSpPr>
          <p:cNvPr id="38" name="Line 454"/>
          <p:cNvSpPr>
            <a:spLocks noChangeShapeType="1"/>
          </p:cNvSpPr>
          <p:nvPr/>
        </p:nvSpPr>
        <p:spPr bwMode="auto">
          <a:xfrm>
            <a:off x="4392612" y="4610100"/>
            <a:ext cx="407988" cy="6477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Text Box 449"/>
          <p:cNvSpPr txBox="1">
            <a:spLocks noChangeArrowheads="1"/>
          </p:cNvSpPr>
          <p:nvPr/>
        </p:nvSpPr>
        <p:spPr bwMode="auto">
          <a:xfrm>
            <a:off x="1981200" y="4953000"/>
            <a:ext cx="175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 dirty="0">
                <a:latin typeface="Century Gothic" pitchFamily="34" charset="0"/>
              </a:rPr>
              <a:t>Malleability</a:t>
            </a:r>
            <a:r>
              <a:rPr lang="en-GB" sz="1000" dirty="0">
                <a:latin typeface="Century Gothic" pitchFamily="34" charset="0"/>
              </a:rPr>
              <a:t> – can be </a:t>
            </a:r>
            <a:r>
              <a:rPr lang="en-GB" sz="1000" b="1" dirty="0">
                <a:latin typeface="Century Gothic" pitchFamily="34" charset="0"/>
              </a:rPr>
              <a:t>hammered</a:t>
            </a:r>
            <a:r>
              <a:rPr lang="en-GB" sz="1000" dirty="0">
                <a:latin typeface="Century Gothic" pitchFamily="34" charset="0"/>
              </a:rPr>
              <a:t> into shape without  </a:t>
            </a:r>
            <a:r>
              <a:rPr lang="en-GB" sz="1000" b="1" dirty="0">
                <a:latin typeface="Century Gothic" pitchFamily="34" charset="0"/>
              </a:rPr>
              <a:t>fracturing.</a:t>
            </a:r>
          </a:p>
        </p:txBody>
      </p:sp>
      <p:sp>
        <p:nvSpPr>
          <p:cNvPr id="40" name="Line 455"/>
          <p:cNvSpPr>
            <a:spLocks noChangeShapeType="1"/>
          </p:cNvSpPr>
          <p:nvPr/>
        </p:nvSpPr>
        <p:spPr bwMode="auto">
          <a:xfrm>
            <a:off x="2819400" y="4267200"/>
            <a:ext cx="0" cy="685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Text Box 450"/>
          <p:cNvSpPr txBox="1">
            <a:spLocks noChangeArrowheads="1"/>
          </p:cNvSpPr>
          <p:nvPr/>
        </p:nvSpPr>
        <p:spPr bwMode="auto">
          <a:xfrm>
            <a:off x="228600" y="53340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Century Gothic" pitchFamily="34" charset="0"/>
              </a:rPr>
              <a:t>Hardness</a:t>
            </a:r>
            <a:r>
              <a:rPr lang="en-GB" sz="1000">
                <a:latin typeface="Century Gothic" pitchFamily="34" charset="0"/>
              </a:rPr>
              <a:t> – resistance to </a:t>
            </a:r>
            <a:r>
              <a:rPr lang="en-GB" sz="1000" b="1">
                <a:latin typeface="Century Gothic" pitchFamily="34" charset="0"/>
              </a:rPr>
              <a:t>wear or indentation.</a:t>
            </a:r>
          </a:p>
        </p:txBody>
      </p:sp>
      <p:sp>
        <p:nvSpPr>
          <p:cNvPr id="42" name="Line 456"/>
          <p:cNvSpPr>
            <a:spLocks noChangeShapeType="1"/>
          </p:cNvSpPr>
          <p:nvPr/>
        </p:nvSpPr>
        <p:spPr bwMode="auto">
          <a:xfrm flipH="1">
            <a:off x="1219200" y="4267200"/>
            <a:ext cx="990600" cy="1066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43" name="Text Box 451"/>
          <p:cNvSpPr txBox="1">
            <a:spLocks noChangeArrowheads="1"/>
          </p:cNvSpPr>
          <p:nvPr/>
        </p:nvSpPr>
        <p:spPr bwMode="auto">
          <a:xfrm>
            <a:off x="152400" y="3886200"/>
            <a:ext cx="1143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 dirty="0">
                <a:latin typeface="Century Gothic" pitchFamily="34" charset="0"/>
              </a:rPr>
              <a:t>Ductility</a:t>
            </a:r>
            <a:r>
              <a:rPr lang="en-GB" sz="1000" dirty="0">
                <a:latin typeface="Century Gothic" pitchFamily="34" charset="0"/>
              </a:rPr>
              <a:t> – ability to be </a:t>
            </a:r>
            <a:r>
              <a:rPr lang="en-GB" sz="1000" b="1" dirty="0">
                <a:latin typeface="Century Gothic" pitchFamily="34" charset="0"/>
              </a:rPr>
              <a:t>stretched</a:t>
            </a:r>
            <a:r>
              <a:rPr lang="en-GB" sz="1000" dirty="0">
                <a:latin typeface="Century Gothic" pitchFamily="34" charset="0"/>
              </a:rPr>
              <a:t> to reduce the cross-section.</a:t>
            </a:r>
            <a:endParaRPr lang="en-GB" sz="1000" b="1" dirty="0">
              <a:latin typeface="Century Gothic" pitchFamily="34" charset="0"/>
            </a:endParaRPr>
          </a:p>
        </p:txBody>
      </p:sp>
      <p:sp>
        <p:nvSpPr>
          <p:cNvPr id="44" name="Line 457"/>
          <p:cNvSpPr>
            <a:spLocks noChangeShapeType="1"/>
          </p:cNvSpPr>
          <p:nvPr/>
        </p:nvSpPr>
        <p:spPr bwMode="auto">
          <a:xfrm flipH="1">
            <a:off x="1143000" y="4038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45" name="Text Box 448"/>
          <p:cNvSpPr txBox="1">
            <a:spLocks noChangeArrowheads="1"/>
          </p:cNvSpPr>
          <p:nvPr/>
        </p:nvSpPr>
        <p:spPr bwMode="auto">
          <a:xfrm>
            <a:off x="0" y="32004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Century Gothic" pitchFamily="34" charset="0"/>
              </a:rPr>
              <a:t>Brittleness</a:t>
            </a:r>
            <a:r>
              <a:rPr lang="en-GB" sz="1000">
                <a:latin typeface="Century Gothic" pitchFamily="34" charset="0"/>
              </a:rPr>
              <a:t> – ability to be </a:t>
            </a:r>
            <a:r>
              <a:rPr lang="en-GB" sz="1000" b="1">
                <a:latin typeface="Century Gothic" pitchFamily="34" charset="0"/>
              </a:rPr>
              <a:t>snapped easily.</a:t>
            </a:r>
          </a:p>
        </p:txBody>
      </p:sp>
      <p:sp>
        <p:nvSpPr>
          <p:cNvPr id="46" name="Line 458"/>
          <p:cNvSpPr>
            <a:spLocks noChangeShapeType="1"/>
          </p:cNvSpPr>
          <p:nvPr/>
        </p:nvSpPr>
        <p:spPr bwMode="auto">
          <a:xfrm flipH="1" flipV="1">
            <a:off x="1066800" y="3505200"/>
            <a:ext cx="838200" cy="3810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47" name="Text Box 381"/>
          <p:cNvSpPr txBox="1">
            <a:spLocks noChangeArrowheads="1"/>
          </p:cNvSpPr>
          <p:nvPr/>
        </p:nvSpPr>
        <p:spPr bwMode="auto">
          <a:xfrm>
            <a:off x="914400" y="25908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Century Gothic" pitchFamily="34" charset="0"/>
              </a:rPr>
              <a:t>Elasticity</a:t>
            </a:r>
            <a:r>
              <a:rPr lang="en-GB" sz="1000">
                <a:latin typeface="Century Gothic" pitchFamily="34" charset="0"/>
              </a:rPr>
              <a:t> – ability to return to </a:t>
            </a:r>
            <a:r>
              <a:rPr lang="en-GB" sz="1000" b="1">
                <a:latin typeface="Century Gothic" pitchFamily="34" charset="0"/>
              </a:rPr>
              <a:t>shape after deformation</a:t>
            </a:r>
            <a:r>
              <a:rPr lang="en-GB" sz="1000">
                <a:latin typeface="Century Gothic" pitchFamily="34" charset="0"/>
              </a:rPr>
              <a:t>.</a:t>
            </a:r>
            <a:endParaRPr lang="en-GB" sz="1000" b="1">
              <a:latin typeface="Century Gothic" pitchFamily="34" charset="0"/>
            </a:endParaRPr>
          </a:p>
        </p:txBody>
      </p:sp>
      <p:sp>
        <p:nvSpPr>
          <p:cNvPr id="48" name="Line 459"/>
          <p:cNvSpPr>
            <a:spLocks noChangeShapeType="1"/>
          </p:cNvSpPr>
          <p:nvPr/>
        </p:nvSpPr>
        <p:spPr bwMode="auto">
          <a:xfrm flipH="1" flipV="1">
            <a:off x="1752600" y="2971800"/>
            <a:ext cx="457200" cy="9144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49" name="Text Box 368"/>
          <p:cNvSpPr txBox="1">
            <a:spLocks noChangeArrowheads="1"/>
          </p:cNvSpPr>
          <p:nvPr/>
        </p:nvSpPr>
        <p:spPr bwMode="auto">
          <a:xfrm>
            <a:off x="2223664" y="3066794"/>
            <a:ext cx="175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 dirty="0">
                <a:latin typeface="Century Gothic" pitchFamily="34" charset="0"/>
              </a:rPr>
              <a:t>Toughness</a:t>
            </a:r>
            <a:r>
              <a:rPr lang="en-GB" sz="1000" dirty="0">
                <a:latin typeface="Century Gothic" pitchFamily="34" charset="0"/>
              </a:rPr>
              <a:t> – </a:t>
            </a:r>
            <a:r>
              <a:rPr lang="en-GB" sz="1000" b="1" dirty="0">
                <a:latin typeface="Century Gothic" pitchFamily="34" charset="0"/>
              </a:rPr>
              <a:t>Impact Resistant</a:t>
            </a:r>
            <a:r>
              <a:rPr lang="en-GB" sz="1000" dirty="0">
                <a:latin typeface="Century Gothic" pitchFamily="34" charset="0"/>
              </a:rPr>
              <a:t>, can withstand sudden loading.</a:t>
            </a:r>
            <a:endParaRPr lang="en-GB" sz="1000" b="1" dirty="0">
              <a:latin typeface="Century Gothic" pitchFamily="34" charset="0"/>
            </a:endParaRPr>
          </a:p>
        </p:txBody>
      </p:sp>
      <p:sp>
        <p:nvSpPr>
          <p:cNvPr id="50" name="Line 460"/>
          <p:cNvSpPr>
            <a:spLocks noChangeShapeType="1"/>
          </p:cNvSpPr>
          <p:nvPr/>
        </p:nvSpPr>
        <p:spPr bwMode="auto">
          <a:xfrm flipV="1">
            <a:off x="2895600" y="3581400"/>
            <a:ext cx="0" cy="304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51" name="Rectangle 443"/>
          <p:cNvSpPr>
            <a:spLocks noChangeArrowheads="1"/>
          </p:cNvSpPr>
          <p:nvPr/>
        </p:nvSpPr>
        <p:spPr bwMode="auto">
          <a:xfrm>
            <a:off x="1905000" y="3886200"/>
            <a:ext cx="1524000" cy="381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dirty="0"/>
              <a:t>Properties</a:t>
            </a:r>
          </a:p>
        </p:txBody>
      </p:sp>
      <p:sp>
        <p:nvSpPr>
          <p:cNvPr id="52" name="Line 461"/>
          <p:cNvSpPr>
            <a:spLocks noChangeShapeType="1"/>
          </p:cNvSpPr>
          <p:nvPr/>
        </p:nvSpPr>
        <p:spPr bwMode="auto">
          <a:xfrm>
            <a:off x="3429000" y="4114800"/>
            <a:ext cx="228600" cy="134144"/>
          </a:xfrm>
          <a:prstGeom prst="line">
            <a:avLst/>
          </a:prstGeom>
          <a:ln>
            <a:headEnd type="triangle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98376"/>
          </a:xfrm>
        </p:spPr>
        <p:txBody>
          <a:bodyPr>
            <a:normAutofit fontScale="90000"/>
          </a:bodyPr>
          <a:lstStyle/>
          <a:p>
            <a:r>
              <a:rPr lang="en-GB" dirty="0"/>
              <a:t>Metals</a:t>
            </a:r>
          </a:p>
        </p:txBody>
      </p:sp>
    </p:spTree>
    <p:extLst>
      <p:ext uri="{BB962C8B-B14F-4D97-AF65-F5344CB8AC3E}">
        <p14:creationId xmlns:p14="http://schemas.microsoft.com/office/powerpoint/2010/main" val="2291663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Forms of metal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 Rod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 Bar (available in a range of cross-sections, e.g. square, triangular, hexagonal etc.).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 Flat Strip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 Tube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 Angle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 Sheet (0.1-10mm thick)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 Various other channel sections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D5531-8942-4B3F-B688-573752246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5" y="292159"/>
            <a:ext cx="1380240" cy="1013096"/>
          </a:xfrm>
          <a:prstGeom prst="rect">
            <a:avLst/>
          </a:prstGeom>
        </p:spPr>
      </p:pic>
      <p:pic>
        <p:nvPicPr>
          <p:cNvPr id="8" name="Picture 10" descr="hot-rolled-steel-bar">
            <a:extLst>
              <a:ext uri="{FF2B5EF4-FFF2-40B4-BE49-F238E27FC236}">
                <a16:creationId xmlns:a16="http://schemas.microsoft.com/office/drawing/2014/main" id="{FAC05DDC-FD15-417F-8441-F2268B93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2300" y="609107"/>
            <a:ext cx="2088232" cy="1378234"/>
          </a:xfrm>
          <a:prstGeom prst="rect">
            <a:avLst/>
          </a:prstGeom>
          <a:noFill/>
        </p:spPr>
      </p:pic>
      <p:pic>
        <p:nvPicPr>
          <p:cNvPr id="9" name="Picture 8" descr="Aluminium Flat Bar">
            <a:extLst>
              <a:ext uri="{FF2B5EF4-FFF2-40B4-BE49-F238E27FC236}">
                <a16:creationId xmlns:a16="http://schemas.microsoft.com/office/drawing/2014/main" id="{174CB946-57A3-4378-8F00-9834F30E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5120" t="29665" r="12305" b="28000"/>
          <a:stretch>
            <a:fillRect/>
          </a:stretch>
        </p:blipFill>
        <p:spPr bwMode="auto">
          <a:xfrm>
            <a:off x="5221591" y="2101793"/>
            <a:ext cx="2088927" cy="121854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7B0C13-484A-45A9-AB36-BDFD9EED91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8" y="2724586"/>
            <a:ext cx="1552087" cy="1552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9C12B-665C-43A9-A121-C3B54D466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3" t="4115" r="23653" b="10093"/>
          <a:stretch/>
        </p:blipFill>
        <p:spPr>
          <a:xfrm>
            <a:off x="4383701" y="3350103"/>
            <a:ext cx="1672194" cy="1895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A2A555-6D0F-4EB8-8D80-67A1E65316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55" y="4232205"/>
            <a:ext cx="2350481" cy="1269458"/>
          </a:xfrm>
          <a:prstGeom prst="rect">
            <a:avLst/>
          </a:prstGeom>
        </p:spPr>
      </p:pic>
      <p:pic>
        <p:nvPicPr>
          <p:cNvPr id="15" name="Picture 2" descr="steel-sections-ParkerSteel-header">
            <a:extLst>
              <a:ext uri="{FF2B5EF4-FFF2-40B4-BE49-F238E27FC236}">
                <a16:creationId xmlns:a16="http://schemas.microsoft.com/office/drawing/2014/main" id="{CB3B2ED4-9995-4460-A39D-C01D6190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47" y="5840099"/>
            <a:ext cx="3390898" cy="88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DD34B255-93BA-454E-8523-691491DC59F7}"/>
              </a:ext>
            </a:extLst>
          </p:cNvPr>
          <p:cNvSpPr txBox="1">
            <a:spLocks/>
          </p:cNvSpPr>
          <p:nvPr/>
        </p:nvSpPr>
        <p:spPr>
          <a:xfrm>
            <a:off x="4961240" y="980728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1. 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A2580BB-6F29-4B8C-BFF8-674913A584C1}"/>
              </a:ext>
            </a:extLst>
          </p:cNvPr>
          <p:cNvSpPr txBox="1">
            <a:spLocks/>
          </p:cNvSpPr>
          <p:nvPr/>
        </p:nvSpPr>
        <p:spPr>
          <a:xfrm>
            <a:off x="6525332" y="1409061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4C10981-2846-4C73-A673-20A5760BB8C6}"/>
              </a:ext>
            </a:extLst>
          </p:cNvPr>
          <p:cNvSpPr txBox="1">
            <a:spLocks/>
          </p:cNvSpPr>
          <p:nvPr/>
        </p:nvSpPr>
        <p:spPr>
          <a:xfrm>
            <a:off x="5072560" y="2903704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3.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49E5B24-F2A5-4EB9-AAE2-6B3FE84768E0}"/>
              </a:ext>
            </a:extLst>
          </p:cNvPr>
          <p:cNvSpPr txBox="1">
            <a:spLocks/>
          </p:cNvSpPr>
          <p:nvPr/>
        </p:nvSpPr>
        <p:spPr>
          <a:xfrm>
            <a:off x="7057812" y="3183371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4.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5D720C79-124B-4AC3-8E70-E6D43D9F4A93}"/>
              </a:ext>
            </a:extLst>
          </p:cNvPr>
          <p:cNvSpPr txBox="1">
            <a:spLocks/>
          </p:cNvSpPr>
          <p:nvPr/>
        </p:nvSpPr>
        <p:spPr>
          <a:xfrm>
            <a:off x="4215032" y="3922377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5.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0F68DFC3-2AE0-40DC-8C62-826074E1426A}"/>
              </a:ext>
            </a:extLst>
          </p:cNvPr>
          <p:cNvSpPr txBox="1">
            <a:spLocks/>
          </p:cNvSpPr>
          <p:nvPr/>
        </p:nvSpPr>
        <p:spPr>
          <a:xfrm>
            <a:off x="6360808" y="4206057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6. 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7CC6F697-733C-406E-B0BD-A94DDD437520}"/>
              </a:ext>
            </a:extLst>
          </p:cNvPr>
          <p:cNvSpPr txBox="1">
            <a:spLocks/>
          </p:cNvSpPr>
          <p:nvPr/>
        </p:nvSpPr>
        <p:spPr>
          <a:xfrm>
            <a:off x="5396570" y="5777765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7. </a:t>
            </a:r>
          </a:p>
        </p:txBody>
      </p:sp>
    </p:spTree>
    <p:extLst>
      <p:ext uri="{BB962C8B-B14F-4D97-AF65-F5344CB8AC3E}">
        <p14:creationId xmlns:p14="http://schemas.microsoft.com/office/powerpoint/2010/main" val="2404692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5329309" cy="1499616"/>
          </a:xfrm>
        </p:spPr>
        <p:txBody>
          <a:bodyPr>
            <a:normAutofit/>
          </a:bodyPr>
          <a:lstStyle/>
          <a:p>
            <a:r>
              <a:rPr lang="en-GB"/>
              <a:t>Forms of metals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5329308" cy="4023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Powder </a:t>
            </a:r>
            <a:r>
              <a:rPr lang="en-GB" sz="2400" dirty="0"/>
              <a:t>(fine metal powder can be used for 3D printing).</a:t>
            </a:r>
            <a:endParaRPr lang="en-GB" sz="2400" b="1" dirty="0"/>
          </a:p>
          <a:p>
            <a:pPr>
              <a:spcBef>
                <a:spcPts val="0"/>
              </a:spcBef>
              <a:buNone/>
            </a:pPr>
            <a:endParaRPr lang="en-GB" sz="2400" dirty="0"/>
          </a:p>
          <a:p>
            <a:pPr>
              <a:spcBef>
                <a:spcPts val="0"/>
              </a:spcBef>
              <a:buNone/>
            </a:pPr>
            <a:endParaRPr lang="en-GB" sz="2400" dirty="0"/>
          </a:p>
          <a:p>
            <a:pPr>
              <a:spcBef>
                <a:spcPts val="0"/>
              </a:spcBef>
              <a:buFontTx/>
              <a:buChar char="•"/>
            </a:pP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Ingots </a:t>
            </a:r>
            <a:r>
              <a:rPr lang="en-GB" sz="2400" dirty="0"/>
              <a:t>(large blocks of metal which are melted down to use for moulding metals).</a:t>
            </a:r>
          </a:p>
          <a:p>
            <a:pPr>
              <a:spcBef>
                <a:spcPts val="0"/>
              </a:spcBef>
              <a:buNone/>
            </a:pPr>
            <a:endParaRPr lang="en-GB" sz="2400" dirty="0"/>
          </a:p>
          <a:p>
            <a:pPr>
              <a:spcBef>
                <a:spcPts val="0"/>
              </a:spcBef>
              <a:buFontTx/>
              <a:buChar char="•"/>
            </a:pPr>
            <a:endParaRPr lang="en-GB" sz="2400" b="1" dirty="0"/>
          </a:p>
          <a:p>
            <a:pPr>
              <a:spcBef>
                <a:spcPts val="0"/>
              </a:spcBef>
              <a:buFontTx/>
              <a:buChar char="•"/>
            </a:pP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Wire</a:t>
            </a:r>
            <a:r>
              <a:rPr lang="en-GB" sz="2400" dirty="0"/>
              <a:t> (available in a range of thicknesses and lengths).</a:t>
            </a:r>
            <a:endParaRPr lang="en-GB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D9BB9-A120-4450-90BC-7C86CB5C7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22" y="869990"/>
            <a:ext cx="1920240" cy="1291361"/>
          </a:xfrm>
          <a:prstGeom prst="rect">
            <a:avLst/>
          </a:prstGeom>
        </p:spPr>
      </p:pic>
      <p:pic>
        <p:nvPicPr>
          <p:cNvPr id="7" name="Picture 2" descr="Metal Ingot">
            <a:extLst>
              <a:ext uri="{FF2B5EF4-FFF2-40B4-BE49-F238E27FC236}">
                <a16:creationId xmlns:a16="http://schemas.microsoft.com/office/drawing/2014/main" id="{83A9759C-7C1B-47A1-8C6D-B13CB664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87885" y="2552128"/>
            <a:ext cx="1752115" cy="1752115"/>
          </a:xfrm>
          <a:prstGeom prst="rect">
            <a:avLst/>
          </a:prstGeom>
          <a:noFill/>
        </p:spPr>
      </p:pic>
      <p:pic>
        <p:nvPicPr>
          <p:cNvPr id="9" name="Picture 4" descr="OOK 16-Gauge x 200 ft. Galvanized Wire">
            <a:extLst>
              <a:ext uri="{FF2B5EF4-FFF2-40B4-BE49-F238E27FC236}">
                <a16:creationId xmlns:a16="http://schemas.microsoft.com/office/drawing/2014/main" id="{73C8C18F-130F-4113-B213-95F93E49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87885" y="4465806"/>
            <a:ext cx="1752114" cy="1752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35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eel Construction Institute and third party assessment">
            <a:extLst>
              <a:ext uri="{FF2B5EF4-FFF2-40B4-BE49-F238E27FC236}">
                <a16:creationId xmlns:a16="http://schemas.microsoft.com/office/drawing/2014/main" id="{A20B5A85-4733-4E4C-8B14-9480FF7B7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r="19091" b="549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introduction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Metals have been mastered for the use in many things for thousands of years, such as: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Iron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0000"/>
                </a:solidFill>
              </a:rPr>
              <a:t>bronze</a:t>
            </a:r>
            <a:r>
              <a:rPr lang="en-US" sz="2400" dirty="0">
                <a:solidFill>
                  <a:srgbClr val="000000"/>
                </a:solidFill>
              </a:rPr>
              <a:t> for tools and weapons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Steel</a:t>
            </a:r>
            <a:r>
              <a:rPr lang="en-US" sz="2400" dirty="0">
                <a:solidFill>
                  <a:srgbClr val="000000"/>
                </a:solidFill>
              </a:rPr>
              <a:t> for use in construction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Gold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0000"/>
                </a:solidFill>
              </a:rPr>
              <a:t>Silver</a:t>
            </a:r>
            <a:r>
              <a:rPr lang="en-US" sz="2400" dirty="0">
                <a:solidFill>
                  <a:srgbClr val="000000"/>
                </a:solidFill>
              </a:rPr>
              <a:t> for </a:t>
            </a:r>
            <a:r>
              <a:rPr lang="en-GB" sz="2400" dirty="0">
                <a:solidFill>
                  <a:srgbClr val="000000"/>
                </a:solidFill>
              </a:rPr>
              <a:t>jewellery</a:t>
            </a:r>
            <a:r>
              <a:rPr lang="en-US" sz="2400" dirty="0">
                <a:solidFill>
                  <a:srgbClr val="000000"/>
                </a:solidFill>
              </a:rPr>
              <a:t> and decoration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Plutonium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0000"/>
                </a:solidFill>
              </a:rPr>
              <a:t>Uranium</a:t>
            </a:r>
            <a:r>
              <a:rPr lang="en-US" sz="2400" dirty="0">
                <a:solidFill>
                  <a:srgbClr val="000000"/>
                </a:solidFill>
              </a:rPr>
              <a:t> for fuel</a:t>
            </a:r>
          </a:p>
        </p:txBody>
      </p:sp>
    </p:spTree>
    <p:extLst>
      <p:ext uri="{BB962C8B-B14F-4D97-AF65-F5344CB8AC3E}">
        <p14:creationId xmlns:p14="http://schemas.microsoft.com/office/powerpoint/2010/main" val="3401291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ining &amp; metals – global services and products from a single source">
            <a:extLst>
              <a:ext uri="{FF2B5EF4-FFF2-40B4-BE49-F238E27FC236}">
                <a16:creationId xmlns:a16="http://schemas.microsoft.com/office/drawing/2014/main" id="{3E59C887-F0B5-4964-8613-C99382403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9091" r="3991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Metals and the environment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Mining and processing metallic ores into useful products has a huge environmental impact.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They all differ in their impact, but generally: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Require energy to be extracted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Produce harmful pollution 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Destructive effect on the landscape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Can be absorbed by humans (e.g. if leaked into water systems)</a:t>
            </a:r>
          </a:p>
        </p:txBody>
      </p:sp>
    </p:spTree>
    <p:extLst>
      <p:ext uri="{BB962C8B-B14F-4D97-AF65-F5344CB8AC3E}">
        <p14:creationId xmlns:p14="http://schemas.microsoft.com/office/powerpoint/2010/main" val="2558145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MR urges public to sell metal direct to recyclers">
            <a:extLst>
              <a:ext uri="{FF2B5EF4-FFF2-40B4-BE49-F238E27FC236}">
                <a16:creationId xmlns:a16="http://schemas.microsoft.com/office/drawing/2014/main" id="{1D482CAF-549C-41CB-BBDC-BCCD8F713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Recycling metals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2253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Recycling metals has become very important for the environment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The value of scrap metal has become increasingly more valuable</a:t>
            </a:r>
          </a:p>
          <a:p>
            <a:r>
              <a:rPr lang="en-GB" sz="2400" dirty="0">
                <a:solidFill>
                  <a:srgbClr val="000000"/>
                </a:solidFill>
              </a:rPr>
              <a:t>Recycling metal requires (in most cases), less energy than mining, processing and manufacturing new metals. </a:t>
            </a:r>
          </a:p>
        </p:txBody>
      </p:sp>
    </p:spTree>
    <p:extLst>
      <p:ext uri="{BB962C8B-B14F-4D97-AF65-F5344CB8AC3E}">
        <p14:creationId xmlns:p14="http://schemas.microsoft.com/office/powerpoint/2010/main" val="3426350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Know your metals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4505270" cy="4023360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rgbClr val="FFFFFF"/>
                </a:solidFill>
              </a:rPr>
              <a:t>Iron: </a:t>
            </a:r>
            <a:r>
              <a:rPr lang="en-GB" sz="1800" dirty="0">
                <a:solidFill>
                  <a:srgbClr val="FFFFFF"/>
                </a:solidFill>
              </a:rPr>
              <a:t>second most common metallic element on Earth. Pure iron is very soft. Rusts with exposure to air and water. Is the most common to make alloys. </a:t>
            </a:r>
          </a:p>
          <a:p>
            <a:r>
              <a:rPr lang="en-GB" sz="1800" b="1" dirty="0">
                <a:solidFill>
                  <a:srgbClr val="FFFFFF"/>
                </a:solidFill>
              </a:rPr>
              <a:t>Nickel:</a:t>
            </a:r>
            <a:r>
              <a:rPr lang="en-GB" sz="1800" dirty="0">
                <a:solidFill>
                  <a:srgbClr val="FFFFFF"/>
                </a:solidFill>
              </a:rPr>
              <a:t> often alloyed with other metals, including steel to manufacture guitar strings, batteries and coins. It is resistant to corrosion therefore is often used to simulate decorative silver. </a:t>
            </a:r>
          </a:p>
          <a:p>
            <a:r>
              <a:rPr lang="en-GB" sz="1800" b="1" dirty="0">
                <a:solidFill>
                  <a:srgbClr val="FFFFFF"/>
                </a:solidFill>
              </a:rPr>
              <a:t>Tin: </a:t>
            </a:r>
            <a:r>
              <a:rPr lang="en-GB" sz="1800" dirty="0">
                <a:solidFill>
                  <a:srgbClr val="FFFFFF"/>
                </a:solidFill>
              </a:rPr>
              <a:t>one of the earliest used metals, used with copper to make bronze. Non-toxic, therefore is often used for food cans. </a:t>
            </a:r>
          </a:p>
          <a:p>
            <a:r>
              <a:rPr lang="en-GB" sz="1800" b="1" dirty="0">
                <a:solidFill>
                  <a:srgbClr val="FFFFFF"/>
                </a:solidFill>
              </a:rPr>
              <a:t>Aluminium:</a:t>
            </a:r>
            <a:r>
              <a:rPr lang="en-GB" sz="1800" dirty="0">
                <a:solidFill>
                  <a:srgbClr val="FFFFFF"/>
                </a:solidFill>
              </a:rPr>
              <a:t> most common metal on Earth, found in the Bauxite ore. Takes a large amount of energy to extract. It is light weight and has a low melting point. </a:t>
            </a:r>
            <a:endParaRPr lang="en-GB" sz="1800" b="1" dirty="0">
              <a:solidFill>
                <a:srgbClr val="FFFFFF"/>
              </a:solidFill>
            </a:endParaRPr>
          </a:p>
          <a:p>
            <a:endParaRPr lang="en-GB" sz="1800" dirty="0">
              <a:solidFill>
                <a:srgbClr val="FFFFFF"/>
              </a:solidFill>
            </a:endParaRPr>
          </a:p>
          <a:p>
            <a:pPr lvl="1"/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25602" name="Picture 2" descr="Not All Iron Is Magnetic (Magnetic Elements)">
            <a:extLst>
              <a:ext uri="{FF2B5EF4-FFF2-40B4-BE49-F238E27FC236}">
                <a16:creationId xmlns:a16="http://schemas.microsoft.com/office/drawing/2014/main" id="{46CDEC0C-4DDF-41E9-BABD-0BB3A3EFC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r="24264"/>
          <a:stretch/>
        </p:blipFill>
        <p:spPr bwMode="auto">
          <a:xfrm>
            <a:off x="5664199" y="10"/>
            <a:ext cx="34798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59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97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Know your metals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4505270" cy="4023360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rgbClr val="FFFFFF"/>
                </a:solidFill>
              </a:rPr>
              <a:t>Steel:</a:t>
            </a:r>
            <a:r>
              <a:rPr lang="en-GB" sz="1800" dirty="0">
                <a:solidFill>
                  <a:srgbClr val="FFFFFF"/>
                </a:solidFill>
              </a:rPr>
              <a:t> alloy of iron and carbon. The amount of carbon added with determine the strength and malleability of steel. </a:t>
            </a:r>
          </a:p>
          <a:p>
            <a:r>
              <a:rPr lang="en-GB" sz="1800" b="1" dirty="0">
                <a:solidFill>
                  <a:srgbClr val="FFFFFF"/>
                </a:solidFill>
              </a:rPr>
              <a:t>Copper:</a:t>
            </a:r>
            <a:r>
              <a:rPr lang="en-GB" sz="1800" dirty="0">
                <a:solidFill>
                  <a:srgbClr val="FFFFFF"/>
                </a:solidFill>
              </a:rPr>
              <a:t> most commonly used in electrical wires and pipes as it is very malleable and ductile. Copper alloys kill bacteria and are used for sterile surfaces. </a:t>
            </a:r>
          </a:p>
          <a:p>
            <a:r>
              <a:rPr lang="en-GB" sz="1800" b="1" dirty="0">
                <a:solidFill>
                  <a:srgbClr val="FFFFFF"/>
                </a:solidFill>
              </a:rPr>
              <a:t>Brass:</a:t>
            </a:r>
            <a:r>
              <a:rPr lang="en-GB" sz="1800" dirty="0">
                <a:solidFill>
                  <a:srgbClr val="FFFFFF"/>
                </a:solidFill>
              </a:rPr>
              <a:t> alloy of zinc and copper, most commonly used to manufacture a range of objects from cooking pots to door knobs. It is malleable and corrosion resistant.</a:t>
            </a:r>
          </a:p>
          <a:p>
            <a:r>
              <a:rPr lang="en-GB" sz="1800" b="1" dirty="0">
                <a:solidFill>
                  <a:srgbClr val="FFFFFF"/>
                </a:solidFill>
              </a:rPr>
              <a:t>Pewter:</a:t>
            </a:r>
            <a:r>
              <a:rPr lang="en-GB" sz="1800" dirty="0">
                <a:solidFill>
                  <a:srgbClr val="FFFFFF"/>
                </a:solidFill>
              </a:rPr>
              <a:t> alloy of tin, bismuth, antimony and copper. It has a very low melting point and is very malleable. It has been used for thousands of years to create decorative items like tableware and plates.  </a:t>
            </a:r>
            <a:endParaRPr lang="en-GB" sz="1800" b="1" dirty="0">
              <a:solidFill>
                <a:srgbClr val="FFFFFF"/>
              </a:solidFill>
            </a:endParaRPr>
          </a:p>
        </p:txBody>
      </p:sp>
      <p:pic>
        <p:nvPicPr>
          <p:cNvPr id="24578" name="Picture 2" descr="3D printing copper on surfaces can kill COVID-19 virus - 3Dnatives">
            <a:extLst>
              <a:ext uri="{FF2B5EF4-FFF2-40B4-BE49-F238E27FC236}">
                <a16:creationId xmlns:a16="http://schemas.microsoft.com/office/drawing/2014/main" id="{EC3D3BE4-A39A-48CF-BAB9-3194A2962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3"/>
          <a:stretch/>
        </p:blipFill>
        <p:spPr bwMode="auto">
          <a:xfrm rot="5400000">
            <a:off x="3975099" y="1689099"/>
            <a:ext cx="6858000" cy="34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55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Metal Processes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following processes are used in </a:t>
            </a:r>
            <a:r>
              <a:rPr lang="en-GB" sz="2400" dirty="0" smtClean="0"/>
              <a:t>industry, which we will be looking at in more detail:</a:t>
            </a:r>
          </a:p>
          <a:p>
            <a:endParaRPr lang="en-GB" sz="2400" dirty="0"/>
          </a:p>
          <a:p>
            <a:pPr lvl="1"/>
            <a:r>
              <a:rPr lang="en-GB" sz="2400" dirty="0"/>
              <a:t>Die Casting</a:t>
            </a:r>
          </a:p>
          <a:p>
            <a:pPr lvl="1"/>
            <a:r>
              <a:rPr lang="en-GB" sz="2400" dirty="0"/>
              <a:t>Sand Casting</a:t>
            </a:r>
          </a:p>
          <a:p>
            <a:pPr lvl="1"/>
            <a:r>
              <a:rPr lang="en-GB" sz="2400" dirty="0"/>
              <a:t>Press Forming</a:t>
            </a:r>
          </a:p>
          <a:p>
            <a:pPr lvl="1"/>
            <a:r>
              <a:rPr lang="en-GB" sz="2400" dirty="0"/>
              <a:t>Piercing and Blanking</a:t>
            </a:r>
          </a:p>
          <a:p>
            <a:pPr lvl="1"/>
            <a:r>
              <a:rPr lang="en-GB" sz="2400" dirty="0"/>
              <a:t>Drop Forging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868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/>
              <a:t>Where does metal come from?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/>
              <a:t>Metals come from the ground and are extracted from their </a:t>
            </a:r>
            <a:r>
              <a:rPr lang="en-GB" sz="2400" b="1" dirty="0"/>
              <a:t>ORES</a:t>
            </a:r>
            <a:r>
              <a:rPr lang="en-GB" sz="2400" dirty="0"/>
              <a:t>.</a:t>
            </a:r>
          </a:p>
          <a:p>
            <a:r>
              <a:rPr lang="en-GB" sz="2400" dirty="0"/>
              <a:t>Ores are a mixture of </a:t>
            </a:r>
            <a:r>
              <a:rPr lang="en-GB" sz="2400" b="1" dirty="0"/>
              <a:t>rock</a:t>
            </a:r>
            <a:r>
              <a:rPr lang="en-GB" sz="2400" dirty="0"/>
              <a:t> and </a:t>
            </a:r>
            <a:r>
              <a:rPr lang="en-GB" sz="2400" b="1" dirty="0"/>
              <a:t>metal</a:t>
            </a:r>
            <a:r>
              <a:rPr lang="en-GB" sz="2400" dirty="0"/>
              <a:t>. </a:t>
            </a:r>
          </a:p>
          <a:p>
            <a:r>
              <a:rPr lang="en-GB" sz="2400" dirty="0"/>
              <a:t>These must be separated by a process called </a:t>
            </a:r>
            <a:r>
              <a:rPr lang="en-GB" sz="2400" b="1" dirty="0"/>
              <a:t>SMELTING</a:t>
            </a:r>
            <a:r>
              <a:rPr lang="en-GB" sz="2400" dirty="0"/>
              <a:t>, i.e. applying heat.</a:t>
            </a:r>
          </a:p>
        </p:txBody>
      </p:sp>
      <p:pic>
        <p:nvPicPr>
          <p:cNvPr id="8" name="Picture 2" descr="foundry steel smelting smelter">
            <a:extLst>
              <a:ext uri="{FF2B5EF4-FFF2-40B4-BE49-F238E27FC236}">
                <a16:creationId xmlns:a16="http://schemas.microsoft.com/office/drawing/2014/main" id="{9A7391DF-117E-4E14-9FC8-A5B37783F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4" r="16741" b="-3"/>
          <a:stretch/>
        </p:blipFill>
        <p:spPr bwMode="auto">
          <a:xfrm>
            <a:off x="5664199" y="10"/>
            <a:ext cx="3479800" cy="42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11E82F-5A6F-4C6B-8C8F-22086141B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447"/>
          <a:stretch/>
        </p:blipFill>
        <p:spPr>
          <a:xfrm>
            <a:off x="5664199" y="4233673"/>
            <a:ext cx="3479800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/>
              <a:t>Pure metals</a:t>
            </a:r>
          </a:p>
        </p:txBody>
      </p:sp>
      <p:pic>
        <p:nvPicPr>
          <p:cNvPr id="11" name="Picture 8" descr="Gold-4---TS">
            <a:extLst>
              <a:ext uri="{FF2B5EF4-FFF2-40B4-BE49-F238E27FC236}">
                <a16:creationId xmlns:a16="http://schemas.microsoft.com/office/drawing/2014/main" id="{8DA82C43-EADA-45B8-ACD7-0A2EB2016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5" r="-3" b="16274"/>
          <a:stretch/>
        </p:blipFill>
        <p:spPr bwMode="auto">
          <a:xfrm>
            <a:off x="5664200" y="1"/>
            <a:ext cx="3479800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119949"/>
            <a:ext cx="4550112" cy="4023360"/>
          </a:xfrm>
        </p:spPr>
        <p:txBody>
          <a:bodyPr>
            <a:noAutofit/>
          </a:bodyPr>
          <a:lstStyle/>
          <a:p>
            <a:r>
              <a:rPr lang="en-GB" sz="2400" dirty="0"/>
              <a:t>A pure metal is a metal that contains atoms of only one type of metallic element. There are around 95 pure metals in the periodic table. </a:t>
            </a:r>
          </a:p>
          <a:p>
            <a:endParaRPr lang="en-GB" sz="2400" dirty="0"/>
          </a:p>
          <a:p>
            <a:r>
              <a:rPr lang="en-GB" sz="2400" dirty="0"/>
              <a:t>Examples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i="1" dirty="0"/>
              <a:t>Gold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Aluminium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Copper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Iron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9" name="Picture 2" descr="Aluminium-4.jpg">
            <a:extLst>
              <a:ext uri="{FF2B5EF4-FFF2-40B4-BE49-F238E27FC236}">
                <a16:creationId xmlns:a16="http://schemas.microsoft.com/office/drawing/2014/main" id="{4624F53C-E1F9-4254-A36C-CBDAD6C7B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6" b="32289"/>
          <a:stretch/>
        </p:blipFill>
        <p:spPr bwMode="auto">
          <a:xfrm>
            <a:off x="5664199" y="1728216"/>
            <a:ext cx="347980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und Wire Copper Wire">
            <a:extLst>
              <a:ext uri="{FF2B5EF4-FFF2-40B4-BE49-F238E27FC236}">
                <a16:creationId xmlns:a16="http://schemas.microsoft.com/office/drawing/2014/main" id="{AA851350-02CA-4254-9DC0-5C97CAEC7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4" r="6" b="7930"/>
          <a:stretch/>
        </p:blipFill>
        <p:spPr bwMode="auto">
          <a:xfrm>
            <a:off x="5664199" y="3438144"/>
            <a:ext cx="347980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3D927C-99A0-4FB6-8139-1EAD9E056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47" t="36101" r="33616" b="22985"/>
          <a:stretch/>
        </p:blipFill>
        <p:spPr>
          <a:xfrm>
            <a:off x="5664198" y="5148072"/>
            <a:ext cx="3479801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 dirty="0"/>
              <a:t>alloys</a:t>
            </a:r>
          </a:p>
        </p:txBody>
      </p:sp>
      <p:pic>
        <p:nvPicPr>
          <p:cNvPr id="12" name="Picture 2" descr="https://upload.wikimedia.org/wikipedia/commons/thumb/6/6b/Persian_astrolabe.jpg/220px-Persian_astrolabe.jpg">
            <a:extLst>
              <a:ext uri="{FF2B5EF4-FFF2-40B4-BE49-F238E27FC236}">
                <a16:creationId xmlns:a16="http://schemas.microsoft.com/office/drawing/2014/main" id="{FBD3A443-4311-4C25-8E74-85DB85AC3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0" r="-2" b="23279"/>
          <a:stretch/>
        </p:blipFill>
        <p:spPr bwMode="auto">
          <a:xfrm>
            <a:off x="5664200" y="1"/>
            <a:ext cx="3479800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4550113" cy="4023360"/>
          </a:xfrm>
        </p:spPr>
        <p:txBody>
          <a:bodyPr>
            <a:noAutofit/>
          </a:bodyPr>
          <a:lstStyle/>
          <a:p>
            <a:r>
              <a:rPr lang="en-GB" sz="2400" dirty="0"/>
              <a:t>An alloy is a mixture of a PURE METAL and either: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i="1" dirty="0"/>
              <a:t>Other pure metals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A non-metal, e.g. Carbon</a:t>
            </a:r>
          </a:p>
          <a:p>
            <a:endParaRPr lang="en-GB" sz="2400" dirty="0"/>
          </a:p>
          <a:p>
            <a:r>
              <a:rPr lang="en-GB" sz="2400" dirty="0"/>
              <a:t>Examples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b="1" i="1" dirty="0"/>
              <a:t>Brass</a:t>
            </a:r>
            <a:r>
              <a:rPr lang="en-GB" sz="2400" i="1" dirty="0"/>
              <a:t> (Copper and Zinc)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Duralumin</a:t>
            </a:r>
            <a:r>
              <a:rPr lang="en-GB" sz="2400" i="1" dirty="0"/>
              <a:t> (Aluminium and Copper)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Bronze</a:t>
            </a:r>
            <a:r>
              <a:rPr lang="en-GB" sz="2400" i="1" dirty="0"/>
              <a:t> (Copper and Tin)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Steel</a:t>
            </a:r>
            <a:r>
              <a:rPr lang="en-GB" sz="2400" i="1" dirty="0"/>
              <a:t> (Iron and Carbon)</a:t>
            </a:r>
          </a:p>
        </p:txBody>
      </p:sp>
      <p:pic>
        <p:nvPicPr>
          <p:cNvPr id="14" name="Picture 6" descr="https://www.blackbough.co.uk/wp-content/uploads/omega-ref-720-steel-and-duralumin-vintage-wristwatch-circa-1945-wwsowa-V01.jpg">
            <a:extLst>
              <a:ext uri="{FF2B5EF4-FFF2-40B4-BE49-F238E27FC236}">
                <a16:creationId xmlns:a16="http://schemas.microsoft.com/office/drawing/2014/main" id="{9DEA3EF5-27FB-4D24-8F99-FF0820139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2" r="6" b="27232"/>
          <a:stretch/>
        </p:blipFill>
        <p:spPr bwMode="auto">
          <a:xfrm>
            <a:off x="5664199" y="1728216"/>
            <a:ext cx="347980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B914E-92B4-4CCC-88B5-16CFC0E7C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3" r="6" b="32641"/>
          <a:stretch/>
        </p:blipFill>
        <p:spPr>
          <a:xfrm>
            <a:off x="5664199" y="3438144"/>
            <a:ext cx="3479800" cy="1709928"/>
          </a:xfrm>
          <a:prstGeom prst="rect">
            <a:avLst/>
          </a:prstGeom>
        </p:spPr>
      </p:pic>
      <p:pic>
        <p:nvPicPr>
          <p:cNvPr id="13" name="Picture 4" descr="Tata Mild Steel Beam, Length : 12 m">
            <a:extLst>
              <a:ext uri="{FF2B5EF4-FFF2-40B4-BE49-F238E27FC236}">
                <a16:creationId xmlns:a16="http://schemas.microsoft.com/office/drawing/2014/main" id="{53184D49-20EA-4B97-9E9C-6DE94AFE9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 r="6" b="30434"/>
          <a:stretch/>
        </p:blipFill>
        <p:spPr bwMode="auto">
          <a:xfrm>
            <a:off x="5664198" y="5148072"/>
            <a:ext cx="3479801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 dirty="0"/>
              <a:t>Ferrous metals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788848"/>
            <a:ext cx="5028040" cy="4383360"/>
          </a:xfrm>
        </p:spPr>
        <p:txBody>
          <a:bodyPr>
            <a:noAutofit/>
          </a:bodyPr>
          <a:lstStyle/>
          <a:p>
            <a:r>
              <a:rPr lang="en-GB" sz="2400" dirty="0"/>
              <a:t>A ferrous metal 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Metals and Alloys that contain </a:t>
            </a:r>
            <a:r>
              <a:rPr lang="en-GB" sz="2400" b="1" i="1" dirty="0"/>
              <a:t>Iron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They are usually </a:t>
            </a:r>
            <a:r>
              <a:rPr lang="en-GB" sz="2400" b="1" i="1" dirty="0"/>
              <a:t>magnetic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They </a:t>
            </a:r>
            <a:r>
              <a:rPr lang="en-GB" sz="2400" b="1" i="1" dirty="0"/>
              <a:t>rust</a:t>
            </a:r>
            <a:r>
              <a:rPr lang="en-GB" sz="2400" i="1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Examples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Cast Iron (cooking pans)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Mild Steel (structural steel, signs, wire)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High Carbon Steel (railways, chisels)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High Speed Steel (cutting tools)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Stainless Steel (cutlery, cookware)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7AD39F-C935-4EFF-A7DB-5F922DF5A7E7}"/>
              </a:ext>
            </a:extLst>
          </p:cNvPr>
          <p:cNvGrpSpPr/>
          <p:nvPr/>
        </p:nvGrpSpPr>
        <p:grpSpPr>
          <a:xfrm>
            <a:off x="7093930" y="-1"/>
            <a:ext cx="2077454" cy="6856283"/>
            <a:chOff x="6524625" y="-1878894"/>
            <a:chExt cx="2646759" cy="8735177"/>
          </a:xfrm>
        </p:grpSpPr>
        <p:pic>
          <p:nvPicPr>
            <p:cNvPr id="3074" name="Picture 2" descr="Lodge 30.48 cm/12 inch Pre-Seasoned Cast Iron Round Skillet/Frying ...">
              <a:extLst>
                <a:ext uri="{FF2B5EF4-FFF2-40B4-BE49-F238E27FC236}">
                  <a16:creationId xmlns:a16="http://schemas.microsoft.com/office/drawing/2014/main" id="{4F83D6BE-4A37-4515-8634-90CA4F081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009" y="-1878894"/>
              <a:ext cx="2619375" cy="117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Structural Steelwork / Design, Manufacture &amp; Installation">
              <a:extLst>
                <a:ext uri="{FF2B5EF4-FFF2-40B4-BE49-F238E27FC236}">
                  <a16:creationId xmlns:a16="http://schemas.microsoft.com/office/drawing/2014/main" id="{B090856A-6CA6-446A-A0E2-00666A008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-686264"/>
              <a:ext cx="2619375" cy="174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Africa's fastest train line completely operational">
              <a:extLst>
                <a:ext uri="{FF2B5EF4-FFF2-40B4-BE49-F238E27FC236}">
                  <a16:creationId xmlns:a16="http://schemas.microsoft.com/office/drawing/2014/main" id="{CFE98592-A9E6-4DD8-8DA6-67D117A14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1036663"/>
              <a:ext cx="2619375" cy="147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Flat Wood Drill Bit Set">
              <a:extLst>
                <a:ext uri="{FF2B5EF4-FFF2-40B4-BE49-F238E27FC236}">
                  <a16:creationId xmlns:a16="http://schemas.microsoft.com/office/drawing/2014/main" id="{24C78B17-1415-4772-9262-A4C80B15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2493833"/>
              <a:ext cx="261937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Viners Euston 24 Piece Cutlery Set, Service for 6 &amp; Reviews ...">
              <a:extLst>
                <a:ext uri="{FF2B5EF4-FFF2-40B4-BE49-F238E27FC236}">
                  <a16:creationId xmlns:a16="http://schemas.microsoft.com/office/drawing/2014/main" id="{5B443B99-7FE6-4F4B-B5A1-7A87008F9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5113208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797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 dirty="0"/>
              <a:t>Non-Ferrous metals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706388"/>
            <a:ext cx="4550113" cy="4023360"/>
          </a:xfrm>
        </p:spPr>
        <p:txBody>
          <a:bodyPr>
            <a:noAutofit/>
          </a:bodyPr>
          <a:lstStyle/>
          <a:p>
            <a:r>
              <a:rPr lang="en-GB" sz="2400" dirty="0"/>
              <a:t>A ferrous metal 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Metals and Alloys that DOES NOT contain </a:t>
            </a:r>
            <a:r>
              <a:rPr lang="en-GB" sz="2400" b="1" i="1" dirty="0"/>
              <a:t>Iron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They are usually </a:t>
            </a:r>
            <a:r>
              <a:rPr lang="en-GB" sz="2400" b="1" i="1" dirty="0" err="1"/>
              <a:t>NON-magnetic</a:t>
            </a:r>
            <a:endParaRPr lang="en-GB" sz="2400" b="1" i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They </a:t>
            </a:r>
            <a:r>
              <a:rPr lang="en-GB" sz="2400" b="1" i="1" dirty="0"/>
              <a:t>DO NOT rust</a:t>
            </a:r>
            <a:r>
              <a:rPr lang="en-GB" sz="2400" i="1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Examples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b="1" i="1" dirty="0"/>
              <a:t>Aluminium</a:t>
            </a:r>
            <a:r>
              <a:rPr lang="en-GB" sz="2400" i="1" dirty="0"/>
              <a:t> (cans, foils, aeroplane parts)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Copper</a:t>
            </a:r>
            <a:r>
              <a:rPr lang="en-GB" sz="2400" i="1" dirty="0"/>
              <a:t> (wiring, construction, plumbing)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Tin</a:t>
            </a:r>
            <a:r>
              <a:rPr lang="en-GB" sz="2400" i="1" dirty="0"/>
              <a:t> (cans, solder)</a:t>
            </a:r>
          </a:p>
        </p:txBody>
      </p:sp>
      <p:pic>
        <p:nvPicPr>
          <p:cNvPr id="7172" name="Picture 4" descr="Why the Statue of Liberty is Colored Blue Green | Chemistry Articles">
            <a:extLst>
              <a:ext uri="{FF2B5EF4-FFF2-40B4-BE49-F238E27FC236}">
                <a16:creationId xmlns:a16="http://schemas.microsoft.com/office/drawing/2014/main" id="{76303AD2-D3FE-4687-B4B1-B74780407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r="6" b="5475"/>
          <a:stretch/>
        </p:blipFill>
        <p:spPr bwMode="auto">
          <a:xfrm>
            <a:off x="5664199" y="2285999"/>
            <a:ext cx="3479800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viation – Elantra Global Capital LLP">
            <a:extLst>
              <a:ext uri="{FF2B5EF4-FFF2-40B4-BE49-F238E27FC236}">
                <a16:creationId xmlns:a16="http://schemas.microsoft.com/office/drawing/2014/main" id="{E367B989-AC4E-4EC2-974D-6A86DA598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4" b="2531"/>
          <a:stretch/>
        </p:blipFill>
        <p:spPr bwMode="auto">
          <a:xfrm>
            <a:off x="5664199" y="0"/>
            <a:ext cx="347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in, the First Alloying Element">
            <a:extLst>
              <a:ext uri="{FF2B5EF4-FFF2-40B4-BE49-F238E27FC236}">
                <a16:creationId xmlns:a16="http://schemas.microsoft.com/office/drawing/2014/main" id="{FBD8A1F3-67F9-422E-9F77-61ED057DE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r="8620" b="-1"/>
          <a:stretch/>
        </p:blipFill>
        <p:spPr bwMode="auto">
          <a:xfrm>
            <a:off x="5664199" y="4572001"/>
            <a:ext cx="34798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6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3323844" cy="1499616"/>
          </a:xfrm>
        </p:spPr>
        <p:txBody>
          <a:bodyPr>
            <a:normAutofit/>
          </a:bodyPr>
          <a:lstStyle/>
          <a:p>
            <a:r>
              <a:rPr lang="en-GB" dirty="0"/>
              <a:t>Properties of metals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3322211" cy="3931920"/>
          </a:xfrm>
        </p:spPr>
        <p:txBody>
          <a:bodyPr>
            <a:noAutofit/>
          </a:bodyPr>
          <a:lstStyle/>
          <a:p>
            <a:r>
              <a:rPr lang="en-GB" sz="2400" dirty="0"/>
              <a:t>To understand why we use particular metals for particular products or jobs, we must understand their properties. </a:t>
            </a:r>
          </a:p>
          <a:p>
            <a:r>
              <a:rPr lang="en-GB" sz="2400" dirty="0"/>
              <a:t>There are a number of properties you must remember to be able to describe your answers in detail in tests, exams and in your assignments.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63A48-FBD7-4950-89AF-5DD6609E4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14446" r="29000" b="10889"/>
          <a:stretch/>
        </p:blipFill>
        <p:spPr>
          <a:xfrm>
            <a:off x="4572000" y="1383076"/>
            <a:ext cx="4091940" cy="40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8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purl.org/dc/terms/"/>
    <ds:schemaRef ds:uri="fb009bb9-7fd2-49f5-811f-13223d6620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e77713bc-0ebc-4063-99a4-8848dbeddd2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159</TotalTime>
  <Words>2135</Words>
  <Application>Microsoft Office PowerPoint</Application>
  <PresentationFormat>On-screen Show (4:3)</PresentationFormat>
  <Paragraphs>262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Tw Cen MT</vt:lpstr>
      <vt:lpstr>Tw Cen MT Condensed</vt:lpstr>
      <vt:lpstr>Wingdings 3</vt:lpstr>
      <vt:lpstr>Integral</vt:lpstr>
      <vt:lpstr>1_Integral</vt:lpstr>
      <vt:lpstr>higher Design &amp; Manufacture</vt:lpstr>
      <vt:lpstr>Learning intentions &amp; success criteria</vt:lpstr>
      <vt:lpstr>introduction</vt:lpstr>
      <vt:lpstr>Where does metal come from?</vt:lpstr>
      <vt:lpstr>Pure metals</vt:lpstr>
      <vt:lpstr>alloys</vt:lpstr>
      <vt:lpstr>Ferrous metals</vt:lpstr>
      <vt:lpstr>Non-Ferrous metals</vt:lpstr>
      <vt:lpstr>Properties of metals</vt:lpstr>
      <vt:lpstr>elasticity</vt:lpstr>
      <vt:lpstr>toughness</vt:lpstr>
      <vt:lpstr>hardness</vt:lpstr>
      <vt:lpstr>brittleness</vt:lpstr>
      <vt:lpstr>Malleability </vt:lpstr>
      <vt:lpstr>ductility</vt:lpstr>
      <vt:lpstr>Ferrous metal properties</vt:lpstr>
      <vt:lpstr>Ferrous Metals</vt:lpstr>
      <vt:lpstr>Ferrous Metals cont.</vt:lpstr>
      <vt:lpstr>Ferrous Metals cont.</vt:lpstr>
      <vt:lpstr>Ferrous Metals cont.</vt:lpstr>
      <vt:lpstr>Non- Ferrous metal properties</vt:lpstr>
      <vt:lpstr>Non Ferrous Metals</vt:lpstr>
      <vt:lpstr>Non Ferrous Metals cont.</vt:lpstr>
      <vt:lpstr>Aluminium and Copper</vt:lpstr>
      <vt:lpstr>Ferrous Alloys</vt:lpstr>
      <vt:lpstr>Non Ferrous Alloys</vt:lpstr>
      <vt:lpstr>Metals</vt:lpstr>
      <vt:lpstr>Forms of metal</vt:lpstr>
      <vt:lpstr>Forms of metals</vt:lpstr>
      <vt:lpstr>Metals and the environment</vt:lpstr>
      <vt:lpstr>Recycling metals</vt:lpstr>
      <vt:lpstr>Know your metals</vt:lpstr>
      <vt:lpstr>Know your metals</vt:lpstr>
      <vt:lpstr>Metal Processes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17</cp:revision>
  <dcterms:created xsi:type="dcterms:W3CDTF">2020-05-18T09:31:07Z</dcterms:created>
  <dcterms:modified xsi:type="dcterms:W3CDTF">2020-10-19T11:29:44Z</dcterms:modified>
</cp:coreProperties>
</file>